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78"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l Ch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3"/>
  </p:normalViewPr>
  <p:slideViewPr>
    <p:cSldViewPr snapToGrid="0">
      <p:cViewPr>
        <p:scale>
          <a:sx n="156" d="100"/>
          <a:sy n="156" d="100"/>
        </p:scale>
        <p:origin x="36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log.hubspot.com/marketing/best-cobranding-partnership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db98a43d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db98a43d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db98a43dc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db98a43d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 the majority of brand advertising budgets are dedicated to paid search (Google, Bing, Yahoo), a.k.a. pay-per-click (PPC). Roughly 40% is used for paid search, while less than 20% is dedicated each to paid social, display, and YouTube, and under 10% is dedicated each to in-app, Amazon, and general e-commerce12. Data shows that when product searches originate on Google, shoppers are quicker to buy than when the search begins on any other site. (this needs some refinement) - maybe “the journey starts online?”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None/>
            </a:pPr>
            <a:r>
              <a:rPr lang="en" sz="1200">
                <a:solidFill>
                  <a:schemeClr val="dk1"/>
                </a:solidFill>
              </a:rPr>
              <a:t>online=commodity items,</a:t>
            </a:r>
            <a:endParaRPr sz="1200">
              <a:solidFill>
                <a:schemeClr val="dk1"/>
              </a:solidFill>
            </a:endParaRPr>
          </a:p>
          <a:p>
            <a:pPr marL="0" lvl="0" indent="0" algn="l" rtl="0">
              <a:lnSpc>
                <a:spcPct val="115000"/>
              </a:lnSpc>
              <a:spcBef>
                <a:spcPts val="1600"/>
              </a:spcBef>
              <a:spcAft>
                <a:spcPts val="0"/>
              </a:spcAft>
              <a:buNone/>
            </a:pPr>
            <a:r>
              <a:rPr lang="en" sz="1200">
                <a:solidFill>
                  <a:schemeClr val="dk1"/>
                </a:solidFill>
              </a:rPr>
              <a:t>BOPUS=household staples,</a:t>
            </a:r>
            <a:endParaRPr sz="1200">
              <a:solidFill>
                <a:schemeClr val="dk1"/>
              </a:solidFill>
            </a:endParaRPr>
          </a:p>
          <a:p>
            <a:pPr marL="0" lvl="0" indent="0" algn="l" rtl="0">
              <a:lnSpc>
                <a:spcPct val="115000"/>
              </a:lnSpc>
              <a:spcBef>
                <a:spcPts val="1600"/>
              </a:spcBef>
              <a:spcAft>
                <a:spcPts val="0"/>
              </a:spcAft>
              <a:buNone/>
            </a:pPr>
            <a:r>
              <a:rPr lang="en" sz="1200">
                <a:solidFill>
                  <a:schemeClr val="dk1"/>
                </a:solidFill>
              </a:rPr>
              <a:t>in-store=unique and seeking answers/exploration</a:t>
            </a:r>
            <a:endParaRPr sz="1200">
              <a:solidFill>
                <a:schemeClr val="dk1"/>
              </a:solidFill>
            </a:endParaRPr>
          </a:p>
          <a:p>
            <a:pPr marL="0" lvl="0" indent="0" algn="l" rtl="0">
              <a:spcBef>
                <a:spcPts val="160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fd840bc2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fd840bc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e8cc5f45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e8cc5f45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db98a43dc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db98a43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db98a43d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db98a43d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 I think a SWOT is very useful here.  We can use Jak’s as an example. Our system is very different in Canada than States. We compete with the guy who owns the listings, the distribution, pricing  and 200 stores that compete directly with us...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e6b223ed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e6b223ed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e6b223ed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e6b223ed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 about showing how to search - live demo? How to do in Amazon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db98a43dc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db98a43dc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db98a43d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db98a43d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collaborations. ie - retailers who are trying to do too many things. ie your ikea example is a great one, but if a small retailer can't do meals+merchandising+special events - how do you partner with a local artist+local coffee shop/bistro to build an experience that everyone will love</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https://blog.hubspot.com/marketing/best-cobranding-partnerships</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db98a43d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db98a43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db98a43dc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db98a43d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Similar to what I will be discussing - I think if we really bring this right down to basics for these folks.  What you are trying to tell your consumer is critical.  Your communication must be very simple.  Very clear.  You must buy into the idea - be convicted.  You have believe in yourself and what you are doing - be confident.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fe6b26399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fe6b2639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db98a43d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db98a43d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db98a43d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db98a43d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e6b223ed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e6b223e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db98a43d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db98a43d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Winning at this allows you to have great moments and make money. [need to flesh this out a little more IMO]</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e6b223ed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e6b223ed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done with this slide. overlay quads for growth.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db98a43d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7db98a43d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e6b223ed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e6b223ed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balancecareers.com/hot-industry-trends-in-pet-businesses-2660622"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hyperlink" Target="https://www.mobilemarketer.com/news/social-media-users-trust-fellow-consumers-more-than-brands-study-finds/552994/" TargetMode="External"/><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https://www.business2community.com/consumer-marketing/25-stats-on-consumer-shopping-trends-for-2019-0217581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10.png"/><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7.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png"/><Relationship Id="rId10" Type="http://schemas.openxmlformats.org/officeDocument/2006/relationships/image" Target="../media/image16.jpg"/><Relationship Id="rId4" Type="http://schemas.openxmlformats.org/officeDocument/2006/relationships/hyperlink" Target="https://www.businessinsider.com/fastest-growing-retailers-in-america-2018-8?op=1#7-petsmart-8647-billion-in-sales-up-28-year-over-year-14" TargetMode="External"/><Relationship Id="rId9" Type="http://schemas.openxmlformats.org/officeDocument/2006/relationships/image" Target="../media/image15.jp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Learn how to build a great experiential moment and make money at it</a:t>
            </a:r>
            <a:endParaRPr dirty="0"/>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marR="1353312" lvl="0" indent="0" algn="l" rtl="0">
              <a:lnSpc>
                <a:spcPct val="115000"/>
              </a:lnSpc>
              <a:spcBef>
                <a:spcPts val="3408"/>
              </a:spcBef>
              <a:spcAft>
                <a:spcPts val="0"/>
              </a:spcAft>
              <a:buClr>
                <a:schemeClr val="dk1"/>
              </a:buClr>
              <a:buSzPts val="1100"/>
              <a:buFont typeface="Arial"/>
              <a:buNone/>
            </a:pPr>
            <a:r>
              <a:rPr lang="en" sz="1099" b="1">
                <a:solidFill>
                  <a:schemeClr val="dk1"/>
                </a:solidFill>
              </a:rPr>
              <a:t>Phil Chang and Kenny Vannucci </a:t>
            </a:r>
            <a:endParaRPr sz="1099" b="1">
              <a:solidFill>
                <a:schemeClr val="dk1"/>
              </a:solidFill>
            </a:endParaRPr>
          </a:p>
          <a:p>
            <a:pPr marL="0" lvl="0" indent="0" algn="ctr"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body" idx="1"/>
          </p:nvPr>
        </p:nvSpPr>
        <p:spPr>
          <a:xfrm>
            <a:off x="179625" y="1274300"/>
            <a:ext cx="5535300" cy="3231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Of the 12 fastest growing categories in Pet, 7 are experiential services or products for either the </a:t>
            </a:r>
            <a:endParaRPr/>
          </a:p>
          <a:p>
            <a:pPr marL="0" lvl="0" indent="0" algn="l" rtl="0">
              <a:lnSpc>
                <a:spcPct val="100000"/>
              </a:lnSpc>
              <a:spcBef>
                <a:spcPts val="0"/>
              </a:spcBef>
              <a:spcAft>
                <a:spcPts val="0"/>
              </a:spcAft>
              <a:buNone/>
            </a:pPr>
            <a:endParaRPr sz="1200"/>
          </a:p>
          <a:p>
            <a:pPr marL="0" lvl="0" indent="0" algn="l" rtl="0">
              <a:lnSpc>
                <a:spcPct val="100000"/>
              </a:lnSpc>
              <a:spcBef>
                <a:spcPts val="0"/>
              </a:spcBef>
              <a:spcAft>
                <a:spcPts val="0"/>
              </a:spcAft>
              <a:buClr>
                <a:schemeClr val="dk1"/>
              </a:buClr>
              <a:buSzPts val="1100"/>
              <a:buFont typeface="Arial"/>
              <a:buNone/>
            </a:pPr>
            <a:r>
              <a:rPr lang="en" sz="1100"/>
              <a:t>Holistic cat and dog food</a:t>
            </a:r>
            <a:endParaRPr sz="1100"/>
          </a:p>
          <a:p>
            <a:pPr marL="0" lvl="0" indent="0" algn="l" rtl="0">
              <a:lnSpc>
                <a:spcPct val="100000"/>
              </a:lnSpc>
              <a:spcBef>
                <a:spcPts val="0"/>
              </a:spcBef>
              <a:spcAft>
                <a:spcPts val="0"/>
              </a:spcAft>
              <a:buClr>
                <a:schemeClr val="dk1"/>
              </a:buClr>
              <a:buSzPts val="1100"/>
              <a:buFont typeface="Arial"/>
              <a:buNone/>
            </a:pPr>
            <a:r>
              <a:rPr lang="en" sz="1100"/>
              <a:t>Cat litter</a:t>
            </a:r>
            <a:endParaRPr sz="1100"/>
          </a:p>
          <a:p>
            <a:pPr marL="0" lvl="0" indent="0" algn="l" rtl="0">
              <a:lnSpc>
                <a:spcPct val="100000"/>
              </a:lnSpc>
              <a:spcBef>
                <a:spcPts val="0"/>
              </a:spcBef>
              <a:spcAft>
                <a:spcPts val="0"/>
              </a:spcAft>
              <a:buNone/>
            </a:pPr>
            <a:r>
              <a:rPr lang="en" sz="1100"/>
              <a:t>Natural flea and tick repellents</a:t>
            </a:r>
            <a:endParaRPr sz="1100"/>
          </a:p>
          <a:p>
            <a:pPr marL="0" lvl="0" indent="0" algn="l" rtl="0">
              <a:lnSpc>
                <a:spcPct val="100000"/>
              </a:lnSpc>
              <a:spcBef>
                <a:spcPts val="0"/>
              </a:spcBef>
              <a:spcAft>
                <a:spcPts val="0"/>
              </a:spcAft>
              <a:buNone/>
            </a:pPr>
            <a:r>
              <a:rPr lang="en" sz="1100"/>
              <a:t>Toys made with natural fibers</a:t>
            </a:r>
            <a:endParaRPr sz="1100"/>
          </a:p>
          <a:p>
            <a:pPr marL="0" lvl="0" indent="0" algn="l" rtl="0">
              <a:lnSpc>
                <a:spcPct val="100000"/>
              </a:lnSpc>
              <a:spcBef>
                <a:spcPts val="0"/>
              </a:spcBef>
              <a:spcAft>
                <a:spcPts val="0"/>
              </a:spcAft>
              <a:buNone/>
            </a:pPr>
            <a:r>
              <a:rPr lang="en" sz="1100"/>
              <a:t>Pet behavioral consulting</a:t>
            </a:r>
            <a:endParaRPr sz="1100"/>
          </a:p>
          <a:p>
            <a:pPr marL="0" lvl="0" indent="0" algn="l" rtl="0">
              <a:lnSpc>
                <a:spcPct val="100000"/>
              </a:lnSpc>
              <a:spcBef>
                <a:spcPts val="0"/>
              </a:spcBef>
              <a:spcAft>
                <a:spcPts val="0"/>
              </a:spcAft>
              <a:buNone/>
            </a:pPr>
            <a:endParaRPr sz="1100"/>
          </a:p>
          <a:p>
            <a:pPr marL="0" lvl="0" indent="0" algn="l" rtl="0">
              <a:lnSpc>
                <a:spcPct val="100000"/>
              </a:lnSpc>
              <a:spcBef>
                <a:spcPts val="0"/>
              </a:spcBef>
              <a:spcAft>
                <a:spcPts val="0"/>
              </a:spcAft>
              <a:buNone/>
            </a:pPr>
            <a:r>
              <a:rPr lang="en" sz="1100" b="1">
                <a:solidFill>
                  <a:srgbClr val="0000FF"/>
                </a:solidFill>
              </a:rPr>
              <a:t>Pet portrait photography</a:t>
            </a:r>
            <a:endParaRPr sz="1100" b="1">
              <a:solidFill>
                <a:srgbClr val="0000FF"/>
              </a:solidFill>
            </a:endParaRPr>
          </a:p>
          <a:p>
            <a:pPr marL="0" lvl="0" indent="0" algn="l" rtl="0">
              <a:lnSpc>
                <a:spcPct val="100000"/>
              </a:lnSpc>
              <a:spcBef>
                <a:spcPts val="0"/>
              </a:spcBef>
              <a:spcAft>
                <a:spcPts val="0"/>
              </a:spcAft>
              <a:buNone/>
            </a:pPr>
            <a:r>
              <a:rPr lang="en" sz="1100" b="1">
                <a:solidFill>
                  <a:srgbClr val="0000FF"/>
                </a:solidFill>
              </a:rPr>
              <a:t>Pet-friendly travel</a:t>
            </a:r>
            <a:endParaRPr sz="1100" b="1">
              <a:solidFill>
                <a:srgbClr val="0000FF"/>
              </a:solidFill>
            </a:endParaRPr>
          </a:p>
          <a:p>
            <a:pPr marL="0" lvl="0" indent="0" algn="l" rtl="0">
              <a:lnSpc>
                <a:spcPct val="100000"/>
              </a:lnSpc>
              <a:spcBef>
                <a:spcPts val="0"/>
              </a:spcBef>
              <a:spcAft>
                <a:spcPts val="0"/>
              </a:spcAft>
              <a:buClr>
                <a:schemeClr val="dk1"/>
              </a:buClr>
              <a:buSzPts val="1100"/>
              <a:buFont typeface="Arial"/>
              <a:buNone/>
            </a:pPr>
            <a:r>
              <a:rPr lang="en" sz="1100" b="1">
                <a:solidFill>
                  <a:srgbClr val="0000FF"/>
                </a:solidFill>
              </a:rPr>
              <a:t>Mobile pet Grooming</a:t>
            </a:r>
            <a:endParaRPr sz="1100" b="1">
              <a:solidFill>
                <a:srgbClr val="0000FF"/>
              </a:solidFill>
            </a:endParaRPr>
          </a:p>
          <a:p>
            <a:pPr marL="0" lvl="0" indent="0" algn="l" rtl="0">
              <a:lnSpc>
                <a:spcPct val="100000"/>
              </a:lnSpc>
              <a:spcBef>
                <a:spcPts val="0"/>
              </a:spcBef>
              <a:spcAft>
                <a:spcPts val="0"/>
              </a:spcAft>
              <a:buNone/>
            </a:pPr>
            <a:r>
              <a:rPr lang="en" sz="1100" b="1">
                <a:solidFill>
                  <a:srgbClr val="0000FF"/>
                </a:solidFill>
              </a:rPr>
              <a:t>Pet sitting</a:t>
            </a:r>
            <a:endParaRPr sz="1100" b="1">
              <a:solidFill>
                <a:srgbClr val="0000FF"/>
              </a:solidFill>
            </a:endParaRPr>
          </a:p>
          <a:p>
            <a:pPr marL="0" lvl="0" indent="0" algn="l" rtl="0">
              <a:lnSpc>
                <a:spcPct val="100000"/>
              </a:lnSpc>
              <a:spcBef>
                <a:spcPts val="0"/>
              </a:spcBef>
              <a:spcAft>
                <a:spcPts val="0"/>
              </a:spcAft>
              <a:buNone/>
            </a:pPr>
            <a:r>
              <a:rPr lang="en" sz="1100" b="1">
                <a:solidFill>
                  <a:srgbClr val="0000FF"/>
                </a:solidFill>
              </a:rPr>
              <a:t>Holistic grooming products such as the blueberry facial for dogs</a:t>
            </a:r>
            <a:endParaRPr sz="1100" b="1">
              <a:solidFill>
                <a:srgbClr val="0000FF"/>
              </a:solidFill>
            </a:endParaRPr>
          </a:p>
          <a:p>
            <a:pPr marL="0" lvl="0" indent="0" algn="l" rtl="0">
              <a:lnSpc>
                <a:spcPct val="100000"/>
              </a:lnSpc>
              <a:spcBef>
                <a:spcPts val="0"/>
              </a:spcBef>
              <a:spcAft>
                <a:spcPts val="0"/>
              </a:spcAft>
              <a:buNone/>
            </a:pPr>
            <a:r>
              <a:rPr lang="en" sz="1100" b="1">
                <a:solidFill>
                  <a:srgbClr val="0000FF"/>
                </a:solidFill>
              </a:rPr>
              <a:t>Products for older pets, particularly for dogs</a:t>
            </a:r>
            <a:endParaRPr sz="1100" b="1">
              <a:solidFill>
                <a:srgbClr val="0000FF"/>
              </a:solidFill>
            </a:endParaRPr>
          </a:p>
          <a:p>
            <a:pPr marL="0" lvl="0" indent="0" algn="l" rtl="0">
              <a:lnSpc>
                <a:spcPct val="100000"/>
              </a:lnSpc>
              <a:spcBef>
                <a:spcPts val="0"/>
              </a:spcBef>
              <a:spcAft>
                <a:spcPts val="0"/>
              </a:spcAft>
              <a:buNone/>
            </a:pPr>
            <a:r>
              <a:rPr lang="en" sz="1100" b="1">
                <a:solidFill>
                  <a:srgbClr val="0000FF"/>
                </a:solidFill>
              </a:rPr>
              <a:t>Upscale and holistic spa services such as “paw-tinctures,” Reiki and pet massage</a:t>
            </a:r>
            <a:endParaRPr sz="1100" b="1">
              <a:solidFill>
                <a:srgbClr val="0000F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sp>
        <p:nvSpPr>
          <p:cNvPr id="126" name="Google Shape;126;p21"/>
          <p:cNvSpPr txBox="1">
            <a:spLocks noGrp="1"/>
          </p:cNvSpPr>
          <p:nvPr>
            <p:ph type="title"/>
          </p:nvPr>
        </p:nvSpPr>
        <p:spPr>
          <a:xfrm>
            <a:off x="159225" y="68925"/>
            <a:ext cx="5576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Pet are people too. Experiential moments headline top growth moments</a:t>
            </a:r>
            <a:endParaRPr sz="2400"/>
          </a:p>
        </p:txBody>
      </p:sp>
      <p:sp>
        <p:nvSpPr>
          <p:cNvPr id="127" name="Google Shape;127;p21"/>
          <p:cNvSpPr txBox="1"/>
          <p:nvPr/>
        </p:nvSpPr>
        <p:spPr>
          <a:xfrm>
            <a:off x="159225" y="4834475"/>
            <a:ext cx="56469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hlinkClick r:id="rId3"/>
              </a:rPr>
              <a:t>https://www.thebalancecareers.com/hot-industry-trends-in-pet-businesses-2660622</a:t>
            </a:r>
            <a:endParaRPr sz="1000"/>
          </a:p>
        </p:txBody>
      </p:sp>
      <p:pic>
        <p:nvPicPr>
          <p:cNvPr id="128" name="Google Shape;128;p21"/>
          <p:cNvPicPr preferRelativeResize="0"/>
          <p:nvPr/>
        </p:nvPicPr>
        <p:blipFill>
          <a:blip r:embed="rId4">
            <a:alphaModFix/>
          </a:blip>
          <a:stretch>
            <a:fillRect/>
          </a:stretch>
        </p:blipFill>
        <p:spPr>
          <a:xfrm>
            <a:off x="6182375" y="3552550"/>
            <a:ext cx="2961624" cy="2165079"/>
          </a:xfrm>
          <a:prstGeom prst="rect">
            <a:avLst/>
          </a:prstGeom>
          <a:noFill/>
          <a:ln>
            <a:noFill/>
          </a:ln>
        </p:spPr>
      </p:pic>
      <p:pic>
        <p:nvPicPr>
          <p:cNvPr id="129" name="Google Shape;129;p21"/>
          <p:cNvPicPr preferRelativeResize="0"/>
          <p:nvPr/>
        </p:nvPicPr>
        <p:blipFill>
          <a:blip r:embed="rId5">
            <a:alphaModFix/>
          </a:blip>
          <a:stretch>
            <a:fillRect/>
          </a:stretch>
        </p:blipFill>
        <p:spPr>
          <a:xfrm>
            <a:off x="6182375" y="1738559"/>
            <a:ext cx="2961624" cy="1983063"/>
          </a:xfrm>
          <a:prstGeom prst="rect">
            <a:avLst/>
          </a:prstGeom>
          <a:noFill/>
          <a:ln>
            <a:noFill/>
          </a:ln>
        </p:spPr>
      </p:pic>
      <p:pic>
        <p:nvPicPr>
          <p:cNvPr id="130" name="Google Shape;130;p21"/>
          <p:cNvPicPr preferRelativeResize="0"/>
          <p:nvPr/>
        </p:nvPicPr>
        <p:blipFill>
          <a:blip r:embed="rId6">
            <a:alphaModFix/>
          </a:blip>
          <a:stretch>
            <a:fillRect/>
          </a:stretch>
        </p:blipFill>
        <p:spPr>
          <a:xfrm>
            <a:off x="6182375" y="-217450"/>
            <a:ext cx="2961618" cy="21648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211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 over advertising</a:t>
            </a:r>
            <a:endParaRPr/>
          </a:p>
        </p:txBody>
      </p:sp>
      <p:sp>
        <p:nvSpPr>
          <p:cNvPr id="136" name="Google Shape;136;p22"/>
          <p:cNvSpPr txBox="1">
            <a:spLocks noGrp="1"/>
          </p:cNvSpPr>
          <p:nvPr>
            <p:ph type="body" idx="1"/>
          </p:nvPr>
        </p:nvSpPr>
        <p:spPr>
          <a:xfrm>
            <a:off x="2235175" y="1208275"/>
            <a:ext cx="4115100" cy="1212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only 33% of shoppers trust advertising and information that directly comes from a brand, and only 29% of shoppers would let an influencer… well, influence their purchase</a:t>
            </a:r>
            <a:endParaRPr/>
          </a:p>
        </p:txBody>
      </p:sp>
      <p:sp>
        <p:nvSpPr>
          <p:cNvPr id="137" name="Google Shape;137;p22">
            <a:hlinkClick r:id="rId3"/>
          </p:cNvPr>
          <p:cNvSpPr txBox="1"/>
          <p:nvPr/>
        </p:nvSpPr>
        <p:spPr>
          <a:xfrm>
            <a:off x="311700" y="4856025"/>
            <a:ext cx="8374800" cy="2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chemeClr val="hlink"/>
                </a:solidFill>
                <a:hlinkClick r:id="rId3"/>
              </a:rPr>
              <a:t>https://www.mobilemarketer.com/news/social-media-users-trust-fellow-consumers-more-than-brands-study-finds/552994/</a:t>
            </a:r>
            <a:endParaRPr sz="800"/>
          </a:p>
        </p:txBody>
      </p:sp>
      <p:pic>
        <p:nvPicPr>
          <p:cNvPr id="138" name="Google Shape;138;p22"/>
          <p:cNvPicPr preferRelativeResize="0"/>
          <p:nvPr/>
        </p:nvPicPr>
        <p:blipFill>
          <a:blip r:embed="rId4">
            <a:alphaModFix/>
          </a:blip>
          <a:stretch>
            <a:fillRect/>
          </a:stretch>
        </p:blipFill>
        <p:spPr>
          <a:xfrm>
            <a:off x="104625" y="3187750"/>
            <a:ext cx="3213575" cy="1593925"/>
          </a:xfrm>
          <a:prstGeom prst="rect">
            <a:avLst/>
          </a:prstGeom>
          <a:noFill/>
          <a:ln>
            <a:noFill/>
          </a:ln>
        </p:spPr>
      </p:pic>
      <p:pic>
        <p:nvPicPr>
          <p:cNvPr id="139" name="Google Shape;139;p22"/>
          <p:cNvPicPr preferRelativeResize="0"/>
          <p:nvPr/>
        </p:nvPicPr>
        <p:blipFill>
          <a:blip r:embed="rId5">
            <a:alphaModFix/>
          </a:blip>
          <a:stretch>
            <a:fillRect/>
          </a:stretch>
        </p:blipFill>
        <p:spPr>
          <a:xfrm>
            <a:off x="-4" y="861925"/>
            <a:ext cx="2158978" cy="2362199"/>
          </a:xfrm>
          <a:prstGeom prst="rect">
            <a:avLst/>
          </a:prstGeom>
          <a:noFill/>
          <a:ln>
            <a:noFill/>
          </a:ln>
        </p:spPr>
      </p:pic>
      <p:pic>
        <p:nvPicPr>
          <p:cNvPr id="140" name="Google Shape;140;p22"/>
          <p:cNvPicPr preferRelativeResize="0"/>
          <p:nvPr/>
        </p:nvPicPr>
        <p:blipFill>
          <a:blip r:embed="rId6">
            <a:alphaModFix/>
          </a:blip>
          <a:stretch>
            <a:fillRect/>
          </a:stretch>
        </p:blipFill>
        <p:spPr>
          <a:xfrm>
            <a:off x="6419301" y="77250"/>
            <a:ext cx="2681350" cy="4778774"/>
          </a:xfrm>
          <a:prstGeom prst="rect">
            <a:avLst/>
          </a:prstGeom>
          <a:noFill/>
          <a:ln>
            <a:noFill/>
          </a:ln>
        </p:spPr>
      </p:pic>
      <p:pic>
        <p:nvPicPr>
          <p:cNvPr id="141" name="Google Shape;141;p22"/>
          <p:cNvPicPr preferRelativeResize="0"/>
          <p:nvPr/>
        </p:nvPicPr>
        <p:blipFill>
          <a:blip r:embed="rId7">
            <a:alphaModFix/>
          </a:blip>
          <a:stretch>
            <a:fillRect/>
          </a:stretch>
        </p:blipFill>
        <p:spPr>
          <a:xfrm>
            <a:off x="3394850" y="3357585"/>
            <a:ext cx="2955424" cy="11512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311700" y="250800"/>
            <a:ext cx="82983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Online shopping has shifted how the consumer thinks of their shop </a:t>
            </a:r>
            <a:endParaRPr/>
          </a:p>
        </p:txBody>
      </p:sp>
      <p:pic>
        <p:nvPicPr>
          <p:cNvPr id="147" name="Google Shape;147;p23"/>
          <p:cNvPicPr preferRelativeResize="0"/>
          <p:nvPr/>
        </p:nvPicPr>
        <p:blipFill>
          <a:blip r:embed="rId3">
            <a:alphaModFix/>
          </a:blip>
          <a:stretch>
            <a:fillRect/>
          </a:stretch>
        </p:blipFill>
        <p:spPr>
          <a:xfrm>
            <a:off x="132075" y="1469875"/>
            <a:ext cx="3507226" cy="3008825"/>
          </a:xfrm>
          <a:prstGeom prst="rect">
            <a:avLst/>
          </a:prstGeom>
          <a:noFill/>
          <a:ln>
            <a:noFill/>
          </a:ln>
        </p:spPr>
      </p:pic>
      <p:sp>
        <p:nvSpPr>
          <p:cNvPr id="148" name="Google Shape;148;p23"/>
          <p:cNvSpPr txBox="1">
            <a:spLocks noGrp="1"/>
          </p:cNvSpPr>
          <p:nvPr>
            <p:ph type="body" idx="1"/>
          </p:nvPr>
        </p:nvSpPr>
        <p:spPr>
          <a:xfrm>
            <a:off x="4049850" y="852650"/>
            <a:ext cx="4821300" cy="16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000000"/>
                </a:solidFill>
              </a:rPr>
              <a:t>62% of survey respondents say they shop online every month, with 21% shopping online more than once every week, demonstrating the growth taking place in online shopping</a:t>
            </a:r>
            <a:endParaRPr sz="1400">
              <a:solidFill>
                <a:srgbClr val="000000"/>
              </a:solidFill>
            </a:endParaRPr>
          </a:p>
          <a:p>
            <a:pPr marL="0" lvl="0" indent="0" algn="l" rtl="0">
              <a:spcBef>
                <a:spcPts val="1600"/>
              </a:spcBef>
              <a:spcAft>
                <a:spcPts val="0"/>
              </a:spcAft>
              <a:buNone/>
            </a:pPr>
            <a:endParaRPr sz="1400">
              <a:solidFill>
                <a:srgbClr val="000000"/>
              </a:solidFill>
            </a:endParaRPr>
          </a:p>
          <a:p>
            <a:pPr marL="0" lvl="0" indent="0" algn="l" rtl="0">
              <a:spcBef>
                <a:spcPts val="1600"/>
              </a:spcBef>
              <a:spcAft>
                <a:spcPts val="0"/>
              </a:spcAft>
              <a:buClr>
                <a:schemeClr val="dk1"/>
              </a:buClr>
              <a:buSzPts val="1100"/>
              <a:buFont typeface="Arial"/>
              <a:buNone/>
            </a:pPr>
            <a:endParaRPr sz="1400">
              <a:solidFill>
                <a:srgbClr val="000000"/>
              </a:solidFill>
            </a:endParaRPr>
          </a:p>
          <a:p>
            <a:pPr marL="0" lvl="0" indent="0" algn="l" rtl="0">
              <a:spcBef>
                <a:spcPts val="1600"/>
              </a:spcBef>
              <a:spcAft>
                <a:spcPts val="1600"/>
              </a:spcAft>
              <a:buNone/>
            </a:pPr>
            <a:endParaRPr sz="1400">
              <a:solidFill>
                <a:srgbClr val="000000"/>
              </a:solidFill>
            </a:endParaRPr>
          </a:p>
        </p:txBody>
      </p:sp>
      <p:pic>
        <p:nvPicPr>
          <p:cNvPr id="149" name="Google Shape;149;p23"/>
          <p:cNvPicPr preferRelativeResize="0"/>
          <p:nvPr/>
        </p:nvPicPr>
        <p:blipFill rotWithShape="1">
          <a:blip r:embed="rId4">
            <a:alphaModFix/>
          </a:blip>
          <a:srcRect b="19698"/>
          <a:stretch/>
        </p:blipFill>
        <p:spPr>
          <a:xfrm>
            <a:off x="4828525" y="2249150"/>
            <a:ext cx="2974325" cy="1882200"/>
          </a:xfrm>
          <a:prstGeom prst="rect">
            <a:avLst/>
          </a:prstGeom>
          <a:noFill/>
          <a:ln>
            <a:noFill/>
          </a:ln>
        </p:spPr>
      </p:pic>
      <p:pic>
        <p:nvPicPr>
          <p:cNvPr id="150" name="Google Shape;150;p23"/>
          <p:cNvPicPr preferRelativeResize="0"/>
          <p:nvPr/>
        </p:nvPicPr>
        <p:blipFill>
          <a:blip r:embed="rId5">
            <a:alphaModFix/>
          </a:blip>
          <a:stretch>
            <a:fillRect/>
          </a:stretch>
        </p:blipFill>
        <p:spPr>
          <a:xfrm>
            <a:off x="4380496" y="4131350"/>
            <a:ext cx="4007054" cy="80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82875" y="260825"/>
            <a:ext cx="75276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a:t>“research online, buy offline” (ROBO)</a:t>
            </a:r>
            <a:endParaRPr/>
          </a:p>
          <a:p>
            <a:pPr marL="0" lvl="0" indent="0" algn="l" rtl="0">
              <a:spcBef>
                <a:spcPts val="0"/>
              </a:spcBef>
              <a:spcAft>
                <a:spcPts val="0"/>
              </a:spcAft>
              <a:buNone/>
            </a:pPr>
            <a:endParaRPr/>
          </a:p>
        </p:txBody>
      </p:sp>
      <p:sp>
        <p:nvSpPr>
          <p:cNvPr id="156" name="Google Shape;156;p24"/>
          <p:cNvSpPr txBox="1">
            <a:spLocks noGrp="1"/>
          </p:cNvSpPr>
          <p:nvPr>
            <p:ph type="body" idx="1"/>
          </p:nvPr>
        </p:nvSpPr>
        <p:spPr>
          <a:xfrm>
            <a:off x="311700" y="3933075"/>
            <a:ext cx="8371200" cy="86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2017 was the first year that more than 50% of traffic to product pages was on mobile devices, which indicates that even those who do not consider themselves frequent online shoppers still visit product pages to inform their in-store purchase decisions.</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157" name="Google Shape;157;p24"/>
          <p:cNvPicPr preferRelativeResize="0"/>
          <p:nvPr/>
        </p:nvPicPr>
        <p:blipFill>
          <a:blip r:embed="rId3">
            <a:alphaModFix/>
          </a:blip>
          <a:stretch>
            <a:fillRect/>
          </a:stretch>
        </p:blipFill>
        <p:spPr>
          <a:xfrm>
            <a:off x="560950" y="956502"/>
            <a:ext cx="7850826" cy="2897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61"/>
        <p:cNvGrpSpPr/>
        <p:nvPr/>
      </p:nvGrpSpPr>
      <p:grpSpPr>
        <a:xfrm>
          <a:off x="0" y="0"/>
          <a:ext cx="0" cy="0"/>
          <a:chOff x="0" y="0"/>
          <a:chExt cx="0" cy="0"/>
        </a:xfrm>
      </p:grpSpPr>
      <p:sp>
        <p:nvSpPr>
          <p:cNvPr id="162" name="Google Shape;162;p25"/>
          <p:cNvSpPr txBox="1">
            <a:spLocks noGrp="1"/>
          </p:cNvSpPr>
          <p:nvPr>
            <p:ph type="title"/>
          </p:nvPr>
        </p:nvSpPr>
        <p:spPr>
          <a:xfrm>
            <a:off x="3671100" y="299300"/>
            <a:ext cx="49947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Consumer Generated Content (CGC) matters</a:t>
            </a:r>
            <a:endParaRPr/>
          </a:p>
        </p:txBody>
      </p:sp>
      <p:sp>
        <p:nvSpPr>
          <p:cNvPr id="163" name="Google Shape;163;p25"/>
          <p:cNvSpPr txBox="1">
            <a:spLocks noGrp="1"/>
          </p:cNvSpPr>
          <p:nvPr>
            <p:ph type="body" idx="1"/>
          </p:nvPr>
        </p:nvSpPr>
        <p:spPr>
          <a:xfrm>
            <a:off x="4092500" y="1391900"/>
            <a:ext cx="45114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Ratings and reviews, Q&amp;A, and social media pictures are critical in e-commerce</a:t>
            </a:r>
            <a:endParaRPr sz="2400"/>
          </a:p>
          <a:p>
            <a:pPr marL="0" lvl="0" indent="0" algn="l" rtl="0">
              <a:spcBef>
                <a:spcPts val="1600"/>
              </a:spcBef>
              <a:spcAft>
                <a:spcPts val="0"/>
              </a:spcAft>
              <a:buClr>
                <a:schemeClr val="dk1"/>
              </a:buClr>
              <a:buSzPts val="1100"/>
              <a:buFont typeface="Arial"/>
              <a:buNone/>
            </a:pPr>
            <a:r>
              <a:rPr lang="en" sz="2400"/>
              <a:t>56% of shoppers say it is important or very important for retailers to offer CGC</a:t>
            </a:r>
            <a:endParaRPr sz="2400"/>
          </a:p>
          <a:p>
            <a:pPr marL="0" lvl="0" indent="0" algn="l" rtl="0">
              <a:spcBef>
                <a:spcPts val="1600"/>
              </a:spcBef>
              <a:spcAft>
                <a:spcPts val="1600"/>
              </a:spcAft>
              <a:buNone/>
            </a:pPr>
            <a:endParaRPr sz="2400"/>
          </a:p>
        </p:txBody>
      </p:sp>
      <p:pic>
        <p:nvPicPr>
          <p:cNvPr id="164" name="Google Shape;164;p25"/>
          <p:cNvPicPr preferRelativeResize="0"/>
          <p:nvPr/>
        </p:nvPicPr>
        <p:blipFill>
          <a:blip r:embed="rId3">
            <a:alphaModFix/>
          </a:blip>
          <a:stretch>
            <a:fillRect/>
          </a:stretch>
        </p:blipFill>
        <p:spPr>
          <a:xfrm>
            <a:off x="186000" y="299300"/>
            <a:ext cx="2986222" cy="4691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Translation from Trends to “Real World” Applications</a:t>
            </a:r>
            <a:endParaRPr/>
          </a:p>
        </p:txBody>
      </p:sp>
      <p:sp>
        <p:nvSpPr>
          <p:cNvPr id="170" name="Google Shape;170;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does “experiential” even mean?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7"/>
          <p:cNvSpPr txBox="1">
            <a:spLocks noGrp="1"/>
          </p:cNvSpPr>
          <p:nvPr>
            <p:ph type="title"/>
          </p:nvPr>
        </p:nvSpPr>
        <p:spPr>
          <a:xfrm>
            <a:off x="3790758" y="136863"/>
            <a:ext cx="5041542" cy="6135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Who are you competing with?</a:t>
            </a:r>
            <a:endParaRPr dirty="0"/>
          </a:p>
        </p:txBody>
      </p:sp>
      <p:sp>
        <p:nvSpPr>
          <p:cNvPr id="176" name="Google Shape;176;p27"/>
          <p:cNvSpPr txBox="1">
            <a:spLocks noGrp="1"/>
          </p:cNvSpPr>
          <p:nvPr>
            <p:ph type="body" idx="1"/>
          </p:nvPr>
        </p:nvSpPr>
        <p:spPr>
          <a:xfrm>
            <a:off x="4048125" y="920751"/>
            <a:ext cx="4508500" cy="38576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Classify your competition. Experiential moments, can be competitive advantages, but you need to zero in on the right competition to ensure that you’re building the right moments</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Lifehack: how to figure out what the hottest selling items are on Amazon? Are you ready for that?</a:t>
            </a:r>
            <a:endParaRPr/>
          </a:p>
        </p:txBody>
      </p:sp>
      <p:pic>
        <p:nvPicPr>
          <p:cNvPr id="6" name="Picture 5">
            <a:extLst>
              <a:ext uri="{FF2B5EF4-FFF2-40B4-BE49-F238E27FC236}">
                <a16:creationId xmlns:a16="http://schemas.microsoft.com/office/drawing/2014/main" id="{0D0D7E04-0D7D-9141-8245-48578BB4D57C}"/>
              </a:ext>
            </a:extLst>
          </p:cNvPr>
          <p:cNvPicPr>
            <a:picLocks noChangeAspect="1"/>
          </p:cNvPicPr>
          <p:nvPr/>
        </p:nvPicPr>
        <p:blipFill>
          <a:blip r:embed="rId3"/>
          <a:stretch>
            <a:fillRect/>
          </a:stretch>
        </p:blipFill>
        <p:spPr>
          <a:xfrm>
            <a:off x="0" y="-24354"/>
            <a:ext cx="3444394" cy="51678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8"/>
          <p:cNvSpPr txBox="1">
            <a:spLocks noGrp="1"/>
          </p:cNvSpPr>
          <p:nvPr>
            <p:ph type="title"/>
          </p:nvPr>
        </p:nvSpPr>
        <p:spPr>
          <a:xfrm>
            <a:off x="188400" y="172350"/>
            <a:ext cx="4859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Online vulnerability</a:t>
            </a:r>
            <a:endParaRPr/>
          </a:p>
        </p:txBody>
      </p:sp>
      <p:sp>
        <p:nvSpPr>
          <p:cNvPr id="182" name="Google Shape;182;p28"/>
          <p:cNvSpPr txBox="1">
            <a:spLocks noGrp="1"/>
          </p:cNvSpPr>
          <p:nvPr>
            <p:ph type="body" idx="1"/>
          </p:nvPr>
        </p:nvSpPr>
        <p:spPr>
          <a:xfrm>
            <a:off x="101000" y="863550"/>
            <a:ext cx="4859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Amazon  doesn’t know bricks and mortar </a:t>
            </a:r>
            <a:endParaRPr sz="1400"/>
          </a:p>
          <a:p>
            <a:pPr marL="0" lvl="0" indent="0" algn="l" rtl="0">
              <a:spcBef>
                <a:spcPts val="1600"/>
              </a:spcBef>
              <a:spcAft>
                <a:spcPts val="0"/>
              </a:spcAft>
              <a:buNone/>
            </a:pPr>
            <a:r>
              <a:rPr lang="en" sz="1400"/>
              <a:t>Bricks &amp; Mortar can compete with online (online merchandising or online sales)</a:t>
            </a:r>
            <a:endParaRPr sz="1400"/>
          </a:p>
          <a:p>
            <a:pPr marL="0" lvl="0" indent="0" algn="l" rtl="0">
              <a:spcBef>
                <a:spcPts val="1600"/>
              </a:spcBef>
              <a:spcAft>
                <a:spcPts val="0"/>
              </a:spcAft>
              <a:buNone/>
            </a:pPr>
            <a:r>
              <a:rPr lang="en" sz="1400"/>
              <a:t>When Econsultancy conducted their survey for Digital Marketing Trends, they asked companies to state the single most exciting opportunity for 2019. Customer experience came in first.</a:t>
            </a:r>
            <a:endParaRPr sz="1400"/>
          </a:p>
          <a:p>
            <a:pPr marL="0" lvl="0" indent="0" algn="l" rtl="0">
              <a:spcBef>
                <a:spcPts val="1600"/>
              </a:spcBef>
              <a:spcAft>
                <a:spcPts val="0"/>
              </a:spcAft>
              <a:buClr>
                <a:schemeClr val="dk1"/>
              </a:buClr>
              <a:buSzPts val="1100"/>
              <a:buFont typeface="Arial"/>
              <a:buNone/>
            </a:pPr>
            <a:r>
              <a:rPr lang="en" sz="1400"/>
              <a:t>Lifehack - You can take pictures like Amazon, but show them how much better it is when they get to store. (Full 360 experience)</a:t>
            </a:r>
            <a:endParaRPr sz="1400"/>
          </a:p>
          <a:p>
            <a:pPr marL="0" lvl="0" indent="0" algn="l" rtl="0">
              <a:spcBef>
                <a:spcPts val="1600"/>
              </a:spcBef>
              <a:spcAft>
                <a:spcPts val="1600"/>
              </a:spcAft>
              <a:buNone/>
            </a:pPr>
            <a:r>
              <a:rPr lang="en" sz="1400"/>
              <a:t>Use your merchandising experience to win.</a:t>
            </a:r>
            <a:endParaRPr sz="1400"/>
          </a:p>
        </p:txBody>
      </p:sp>
      <p:pic>
        <p:nvPicPr>
          <p:cNvPr id="183" name="Google Shape;183;p28"/>
          <p:cNvPicPr preferRelativeResize="0"/>
          <p:nvPr/>
        </p:nvPicPr>
        <p:blipFill>
          <a:blip r:embed="rId3">
            <a:alphaModFix/>
          </a:blip>
          <a:stretch>
            <a:fillRect/>
          </a:stretch>
        </p:blipFill>
        <p:spPr>
          <a:xfrm>
            <a:off x="5169490" y="0"/>
            <a:ext cx="3974510" cy="2571751"/>
          </a:xfrm>
          <a:prstGeom prst="rect">
            <a:avLst/>
          </a:prstGeom>
          <a:noFill/>
          <a:ln>
            <a:noFill/>
          </a:ln>
        </p:spPr>
      </p:pic>
      <p:sp>
        <p:nvSpPr>
          <p:cNvPr id="184" name="Google Shape;184;p28"/>
          <p:cNvSpPr txBox="1"/>
          <p:nvPr/>
        </p:nvSpPr>
        <p:spPr>
          <a:xfrm>
            <a:off x="188400" y="4704750"/>
            <a:ext cx="8787300" cy="8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a:solidFill>
                  <a:schemeClr val="hlink"/>
                </a:solidFill>
                <a:hlinkClick r:id="rId4"/>
              </a:rPr>
              <a:t>https://www.business2community.com/consumer-marketing/25-stats-on-consumer-shopping-trends-for-2019-02175812</a:t>
            </a:r>
            <a:endParaRPr sz="1000"/>
          </a:p>
        </p:txBody>
      </p:sp>
      <p:pic>
        <p:nvPicPr>
          <p:cNvPr id="185" name="Google Shape;185;p28"/>
          <p:cNvPicPr preferRelativeResize="0"/>
          <p:nvPr/>
        </p:nvPicPr>
        <p:blipFill>
          <a:blip r:embed="rId5">
            <a:alphaModFix/>
          </a:blip>
          <a:stretch>
            <a:fillRect/>
          </a:stretch>
        </p:blipFill>
        <p:spPr>
          <a:xfrm>
            <a:off x="5169499" y="2571749"/>
            <a:ext cx="3974500" cy="15341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9"/>
          <p:cNvSpPr txBox="1">
            <a:spLocks noGrp="1"/>
          </p:cNvSpPr>
          <p:nvPr>
            <p:ph type="title"/>
          </p:nvPr>
        </p:nvSpPr>
        <p:spPr>
          <a:xfrm>
            <a:off x="240525" y="180725"/>
            <a:ext cx="565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Experiential doesn’t need to be ferris wheel outside your store</a:t>
            </a:r>
            <a:endParaRPr/>
          </a:p>
        </p:txBody>
      </p:sp>
      <p:sp>
        <p:nvSpPr>
          <p:cNvPr id="191" name="Google Shape;191;p29"/>
          <p:cNvSpPr txBox="1">
            <a:spLocks noGrp="1"/>
          </p:cNvSpPr>
          <p:nvPr>
            <p:ph type="body" idx="1"/>
          </p:nvPr>
        </p:nvSpPr>
        <p:spPr>
          <a:xfrm>
            <a:off x="596300" y="1577425"/>
            <a:ext cx="4569600" cy="29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don’t need a carnival in your store everyday.</a:t>
            </a:r>
            <a:endParaRPr/>
          </a:p>
          <a:p>
            <a:pPr marL="0" lvl="0" indent="0" algn="l" rtl="0">
              <a:spcBef>
                <a:spcPts val="1600"/>
              </a:spcBef>
              <a:spcAft>
                <a:spcPts val="1600"/>
              </a:spcAft>
              <a:buNone/>
            </a:pPr>
            <a:r>
              <a:rPr lang="en"/>
              <a:t>Every day tactical things that can enrich your customers experience</a:t>
            </a:r>
            <a:endParaRPr/>
          </a:p>
        </p:txBody>
      </p:sp>
      <p:pic>
        <p:nvPicPr>
          <p:cNvPr id="192" name="Google Shape;192;p29"/>
          <p:cNvPicPr preferRelativeResize="0"/>
          <p:nvPr/>
        </p:nvPicPr>
        <p:blipFill rotWithShape="1">
          <a:blip r:embed="rId3">
            <a:alphaModFix/>
          </a:blip>
          <a:srcRect t="1302" r="16429"/>
          <a:stretch/>
        </p:blipFill>
        <p:spPr>
          <a:xfrm>
            <a:off x="5895650" y="0"/>
            <a:ext cx="3266717"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311700" y="180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Customers expect your business to listen and respond</a:t>
            </a:r>
            <a:endParaRPr/>
          </a:p>
        </p:txBody>
      </p:sp>
      <p:sp>
        <p:nvSpPr>
          <p:cNvPr id="198" name="Google Shape;198;p30"/>
          <p:cNvSpPr txBox="1">
            <a:spLocks noGrp="1"/>
          </p:cNvSpPr>
          <p:nvPr>
            <p:ph type="body" idx="1"/>
          </p:nvPr>
        </p:nvSpPr>
        <p:spPr>
          <a:xfrm>
            <a:off x="3727175" y="1078138"/>
            <a:ext cx="4894800" cy="252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According to Salesforce’s 2019 State of the Connected Customer Report,  62% of customers expect companies to adapt based on consumer behavior,  and even more pressing, 73% of shoppers expect a brand to understand  their needs and expectations</a:t>
            </a:r>
            <a:endParaRPr/>
          </a:p>
        </p:txBody>
      </p:sp>
      <p:pic>
        <p:nvPicPr>
          <p:cNvPr id="199" name="Google Shape;199;p30"/>
          <p:cNvPicPr preferRelativeResize="0"/>
          <p:nvPr/>
        </p:nvPicPr>
        <p:blipFill>
          <a:blip r:embed="rId3">
            <a:alphaModFix/>
          </a:blip>
          <a:stretch>
            <a:fillRect/>
          </a:stretch>
        </p:blipFill>
        <p:spPr>
          <a:xfrm>
            <a:off x="60900" y="1281925"/>
            <a:ext cx="3422375" cy="3726930"/>
          </a:xfrm>
          <a:prstGeom prst="rect">
            <a:avLst/>
          </a:prstGeom>
          <a:noFill/>
          <a:ln>
            <a:noFill/>
          </a:ln>
        </p:spPr>
      </p:pic>
      <p:pic>
        <p:nvPicPr>
          <p:cNvPr id="200" name="Google Shape;200;p30"/>
          <p:cNvPicPr preferRelativeResize="0"/>
          <p:nvPr/>
        </p:nvPicPr>
        <p:blipFill rotWithShape="1">
          <a:blip r:embed="rId4">
            <a:alphaModFix/>
          </a:blip>
          <a:srcRect r="596" b="74511"/>
          <a:stretch/>
        </p:blipFill>
        <p:spPr>
          <a:xfrm>
            <a:off x="3285400" y="3817975"/>
            <a:ext cx="5742950" cy="450208"/>
          </a:xfrm>
          <a:prstGeom prst="rect">
            <a:avLst/>
          </a:prstGeom>
          <a:noFill/>
          <a:ln>
            <a:noFill/>
          </a:ln>
        </p:spPr>
      </p:pic>
      <p:pic>
        <p:nvPicPr>
          <p:cNvPr id="201" name="Google Shape;201;p30"/>
          <p:cNvPicPr preferRelativeResize="0"/>
          <p:nvPr/>
        </p:nvPicPr>
        <p:blipFill rotWithShape="1">
          <a:blip r:embed="rId4">
            <a:alphaModFix/>
          </a:blip>
          <a:srcRect t="64450" r="1661"/>
          <a:stretch/>
        </p:blipFill>
        <p:spPr>
          <a:xfrm>
            <a:off x="3299237" y="4234234"/>
            <a:ext cx="5680971" cy="6279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38900" y="58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About us</a:t>
            </a:r>
            <a:endParaRPr/>
          </a:p>
        </p:txBody>
      </p:sp>
      <p:sp>
        <p:nvSpPr>
          <p:cNvPr id="61" name="Google Shape;61;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p>
          <a:p>
            <a:pPr marL="0" lvl="0" indent="0" algn="l" rtl="0">
              <a:spcBef>
                <a:spcPts val="1600"/>
              </a:spcBef>
              <a:spcAft>
                <a:spcPts val="0"/>
              </a:spcAft>
              <a:buNone/>
            </a:pPr>
            <a:endParaRPr sz="1300"/>
          </a:p>
          <a:p>
            <a:pPr marL="0" lvl="0" indent="0" algn="l" rtl="0">
              <a:spcBef>
                <a:spcPts val="1600"/>
              </a:spcBef>
              <a:spcAft>
                <a:spcPts val="0"/>
              </a:spcAft>
              <a:buNone/>
            </a:pPr>
            <a:r>
              <a:rPr lang="en" sz="1300"/>
              <a:t>Phil is fixated with digital marketing. He’s got a mix of sales, marketing in packaged goods, Phil helps companies with branding, content marketing and digital presence.</a:t>
            </a:r>
            <a:endParaRPr sz="1300"/>
          </a:p>
          <a:p>
            <a:pPr marL="0" lvl="0" indent="0" algn="l" rtl="0">
              <a:spcBef>
                <a:spcPts val="1600"/>
              </a:spcBef>
              <a:spcAft>
                <a:spcPts val="0"/>
              </a:spcAft>
              <a:buNone/>
            </a:pPr>
            <a:r>
              <a:rPr lang="en" sz="1300"/>
              <a:t>He’s the co-host of This Commerce Life, and founder of retailPhil. Phil is also teaching </a:t>
            </a:r>
            <a:r>
              <a:rPr lang="en" sz="1300" b="1" u="sng"/>
              <a:t>A Marketing Plan - Not Just Social Media</a:t>
            </a:r>
            <a:endParaRPr sz="1300" b="1" u="sng"/>
          </a:p>
          <a:p>
            <a:pPr marL="0" lvl="0" indent="0" algn="l" rtl="0">
              <a:spcBef>
                <a:spcPts val="1600"/>
              </a:spcBef>
              <a:spcAft>
                <a:spcPts val="0"/>
              </a:spcAft>
              <a:buNone/>
            </a:pPr>
            <a:r>
              <a:rPr lang="en" sz="1300"/>
              <a:t>Twitter: @retailphil</a:t>
            </a:r>
            <a:endParaRPr sz="1300"/>
          </a:p>
          <a:p>
            <a:pPr marL="0" lvl="0" indent="0" algn="l" rtl="0">
              <a:spcBef>
                <a:spcPts val="1600"/>
              </a:spcBef>
              <a:spcAft>
                <a:spcPts val="1600"/>
              </a:spcAft>
              <a:buNone/>
            </a:pPr>
            <a:endParaRPr sz="1300"/>
          </a:p>
        </p:txBody>
      </p:sp>
      <p:sp>
        <p:nvSpPr>
          <p:cNvPr id="62" name="Google Shape;62;p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p>
          <a:p>
            <a:pPr marL="0" lvl="0" indent="0" algn="l" rtl="0">
              <a:spcBef>
                <a:spcPts val="1600"/>
              </a:spcBef>
              <a:spcAft>
                <a:spcPts val="0"/>
              </a:spcAft>
              <a:buNone/>
            </a:pPr>
            <a:endParaRPr sz="1300"/>
          </a:p>
          <a:p>
            <a:pPr marL="0" lvl="0" indent="0" algn="l" rtl="0">
              <a:spcBef>
                <a:spcPts val="1600"/>
              </a:spcBef>
              <a:spcAft>
                <a:spcPts val="0"/>
              </a:spcAft>
              <a:buNone/>
            </a:pPr>
            <a:r>
              <a:rPr lang="en" sz="1300"/>
              <a:t>Kenny is a tattooed retail wonder. A former retailer for almost 30 years,  Kenny now blows up companies. Companies that go to Kenny go through an analytic grinder and come out healthier and poised for growth. </a:t>
            </a:r>
            <a:endParaRPr sz="1300"/>
          </a:p>
          <a:p>
            <a:pPr marL="0" lvl="0" indent="0" algn="l" rtl="0">
              <a:spcBef>
                <a:spcPts val="1600"/>
              </a:spcBef>
              <a:spcAft>
                <a:spcPts val="0"/>
              </a:spcAft>
              <a:buNone/>
            </a:pPr>
            <a:r>
              <a:rPr lang="en" sz="1300"/>
              <a:t>He’s the co-host of This Commerce Life, and founder of Cardan Marketing. Kenny is also teaching </a:t>
            </a:r>
            <a:r>
              <a:rPr lang="en" sz="1300" b="1" u="sng"/>
              <a:t>80/20 Rule: Optimize Your SKU Lineup and Put Money Back to Work for You</a:t>
            </a:r>
            <a:endParaRPr sz="1300" b="1" u="sng"/>
          </a:p>
          <a:p>
            <a:pPr marL="0" lvl="0" indent="0" algn="l" rtl="0">
              <a:spcBef>
                <a:spcPts val="1600"/>
              </a:spcBef>
              <a:spcAft>
                <a:spcPts val="1600"/>
              </a:spcAft>
              <a:buNone/>
            </a:pPr>
            <a:r>
              <a:rPr lang="en" sz="1300"/>
              <a:t>Twitter: @kootenayborn</a:t>
            </a:r>
            <a:endParaRPr sz="1300"/>
          </a:p>
        </p:txBody>
      </p:sp>
      <p:pic>
        <p:nvPicPr>
          <p:cNvPr id="63" name="Google Shape;63;p14"/>
          <p:cNvPicPr preferRelativeResize="0"/>
          <p:nvPr/>
        </p:nvPicPr>
        <p:blipFill>
          <a:blip r:embed="rId3">
            <a:alphaModFix/>
          </a:blip>
          <a:stretch>
            <a:fillRect/>
          </a:stretch>
        </p:blipFill>
        <p:spPr>
          <a:xfrm>
            <a:off x="5735073" y="848700"/>
            <a:ext cx="1006730" cy="1133474"/>
          </a:xfrm>
          <a:prstGeom prst="rect">
            <a:avLst/>
          </a:prstGeom>
          <a:noFill/>
          <a:ln>
            <a:noFill/>
          </a:ln>
        </p:spPr>
      </p:pic>
      <p:pic>
        <p:nvPicPr>
          <p:cNvPr id="64" name="Google Shape;64;p14"/>
          <p:cNvPicPr preferRelativeResize="0"/>
          <p:nvPr/>
        </p:nvPicPr>
        <p:blipFill>
          <a:blip r:embed="rId4">
            <a:alphaModFix/>
          </a:blip>
          <a:stretch>
            <a:fillRect/>
          </a:stretch>
        </p:blipFill>
        <p:spPr>
          <a:xfrm>
            <a:off x="1550725" y="848688"/>
            <a:ext cx="1143000" cy="1133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327325" y="353525"/>
            <a:ext cx="494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Who are you missing as a partner?</a:t>
            </a:r>
            <a:endParaRPr/>
          </a:p>
        </p:txBody>
      </p:sp>
      <p:sp>
        <p:nvSpPr>
          <p:cNvPr id="207" name="Google Shape;207;p31"/>
          <p:cNvSpPr txBox="1">
            <a:spLocks noGrp="1"/>
          </p:cNvSpPr>
          <p:nvPr>
            <p:ph type="body" idx="1"/>
          </p:nvPr>
        </p:nvSpPr>
        <p:spPr>
          <a:xfrm>
            <a:off x="336663" y="1317000"/>
            <a:ext cx="4401600" cy="2509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Partnerships can be key. </a:t>
            </a:r>
            <a:r>
              <a:rPr lang="en-CA" dirty="0"/>
              <a:t>W</a:t>
            </a:r>
            <a:r>
              <a:rPr lang="en" dirty="0"/>
              <a:t>ho is missing from your experience?</a:t>
            </a:r>
            <a:endParaRPr dirty="0"/>
          </a:p>
        </p:txBody>
      </p:sp>
      <p:sp>
        <p:nvSpPr>
          <p:cNvPr id="208" name="Google Shape;208;p31"/>
          <p:cNvSpPr txBox="1"/>
          <p:nvPr/>
        </p:nvSpPr>
        <p:spPr>
          <a:xfrm>
            <a:off x="5447991" y="681690"/>
            <a:ext cx="3519934" cy="4252183"/>
          </a:xfrm>
          <a:prstGeom prst="rect">
            <a:avLst/>
          </a:prstGeom>
          <a:noFill/>
          <a:ln>
            <a:noFill/>
          </a:ln>
        </p:spPr>
        <p:txBody>
          <a:bodyPr spcFirstLastPara="1" wrap="square" lIns="91425" tIns="91425" rIns="91425" bIns="91425" anchor="t" anchorCtr="0">
            <a:noAutofit/>
          </a:bodyPr>
          <a:lstStyle/>
          <a:p>
            <a:pPr marL="158750" lvl="0" algn="l" rtl="0">
              <a:lnSpc>
                <a:spcPct val="115000"/>
              </a:lnSpc>
              <a:spcBef>
                <a:spcPts val="1200"/>
              </a:spcBef>
              <a:spcAft>
                <a:spcPts val="0"/>
              </a:spcAft>
              <a:buClr>
                <a:schemeClr val="dk1"/>
              </a:buClr>
              <a:buSzPts val="1100"/>
            </a:pPr>
            <a:endParaRPr lang="en-CA" dirty="0"/>
          </a:p>
          <a:p>
            <a:pPr marL="158750" lvl="0" algn="l" rtl="0">
              <a:lnSpc>
                <a:spcPct val="115000"/>
              </a:lnSpc>
              <a:spcBef>
                <a:spcPts val="1200"/>
              </a:spcBef>
              <a:spcAft>
                <a:spcPts val="0"/>
              </a:spcAft>
              <a:buClr>
                <a:schemeClr val="dk1"/>
              </a:buClr>
              <a:buSzPts val="1100"/>
            </a:pPr>
            <a:r>
              <a:rPr lang="en" dirty="0"/>
              <a:t>GoPro &amp; Red Bull</a:t>
            </a:r>
            <a:endParaRPr dirty="0"/>
          </a:p>
          <a:p>
            <a:pPr marL="158750" lvl="0" algn="l" rtl="0">
              <a:lnSpc>
                <a:spcPct val="115000"/>
              </a:lnSpc>
              <a:spcBef>
                <a:spcPts val="0"/>
              </a:spcBef>
              <a:spcAft>
                <a:spcPts val="0"/>
              </a:spcAft>
              <a:buClr>
                <a:schemeClr val="dk1"/>
              </a:buClr>
              <a:buSzPts val="1100"/>
            </a:pPr>
            <a:endParaRPr lang="en-CA" dirty="0"/>
          </a:p>
          <a:p>
            <a:pPr marL="158750" lvl="0" algn="l" rtl="0">
              <a:lnSpc>
                <a:spcPct val="115000"/>
              </a:lnSpc>
              <a:spcBef>
                <a:spcPts val="0"/>
              </a:spcBef>
              <a:spcAft>
                <a:spcPts val="0"/>
              </a:spcAft>
              <a:buClr>
                <a:schemeClr val="dk1"/>
              </a:buClr>
              <a:buSzPts val="1100"/>
            </a:pPr>
            <a:r>
              <a:rPr lang="en" dirty="0"/>
              <a:t>Pottery Barn &amp; Sherwin-Williams</a:t>
            </a:r>
            <a:endParaRPr lang="en-CA" dirty="0"/>
          </a:p>
          <a:p>
            <a:pPr marL="158750" lvl="0" algn="l" rtl="0">
              <a:lnSpc>
                <a:spcPct val="115000"/>
              </a:lnSpc>
              <a:spcBef>
                <a:spcPts val="0"/>
              </a:spcBef>
              <a:spcAft>
                <a:spcPts val="0"/>
              </a:spcAft>
              <a:buClr>
                <a:schemeClr val="dk1"/>
              </a:buClr>
              <a:buSzPts val="1100"/>
            </a:pPr>
            <a:endParaRPr lang="en-CA" dirty="0"/>
          </a:p>
          <a:p>
            <a:pPr marL="158750" lvl="0" algn="l" rtl="0">
              <a:lnSpc>
                <a:spcPct val="115000"/>
              </a:lnSpc>
              <a:spcBef>
                <a:spcPts val="0"/>
              </a:spcBef>
              <a:spcAft>
                <a:spcPts val="0"/>
              </a:spcAft>
              <a:buClr>
                <a:schemeClr val="dk1"/>
              </a:buClr>
              <a:buSzPts val="1100"/>
            </a:pPr>
            <a:r>
              <a:rPr lang="en" dirty="0"/>
              <a:t>Casper &amp; West Elm</a:t>
            </a:r>
            <a:endParaRPr lang="en-CA" dirty="0"/>
          </a:p>
          <a:p>
            <a:pPr marL="158750" lvl="0" algn="l" rtl="0">
              <a:lnSpc>
                <a:spcPct val="115000"/>
              </a:lnSpc>
              <a:spcBef>
                <a:spcPts val="0"/>
              </a:spcBef>
              <a:spcAft>
                <a:spcPts val="0"/>
              </a:spcAft>
              <a:buClr>
                <a:schemeClr val="dk1"/>
              </a:buClr>
              <a:buSzPts val="1100"/>
            </a:pPr>
            <a:endParaRPr lang="en-CA" dirty="0"/>
          </a:p>
          <a:p>
            <a:pPr marL="158750" lvl="0" algn="l" rtl="0">
              <a:lnSpc>
                <a:spcPct val="115000"/>
              </a:lnSpc>
              <a:spcBef>
                <a:spcPts val="0"/>
              </a:spcBef>
              <a:spcAft>
                <a:spcPts val="0"/>
              </a:spcAft>
              <a:buClr>
                <a:schemeClr val="dk1"/>
              </a:buClr>
              <a:buSzPts val="1100"/>
            </a:pPr>
            <a:r>
              <a:rPr lang="en" dirty="0"/>
              <a:t>Taco Bell &amp; Doritos</a:t>
            </a:r>
            <a:endParaRPr lang="en-CA" dirty="0"/>
          </a:p>
          <a:p>
            <a:pPr marL="158750" lvl="0" algn="l" rtl="0">
              <a:lnSpc>
                <a:spcPct val="115000"/>
              </a:lnSpc>
              <a:spcBef>
                <a:spcPts val="0"/>
              </a:spcBef>
              <a:spcAft>
                <a:spcPts val="0"/>
              </a:spcAft>
              <a:buClr>
                <a:schemeClr val="dk1"/>
              </a:buClr>
              <a:buSzPts val="1100"/>
            </a:pPr>
            <a:endParaRPr lang="en-CA" dirty="0"/>
          </a:p>
          <a:p>
            <a:pPr marL="158750" lvl="0" algn="l" rtl="0">
              <a:lnSpc>
                <a:spcPct val="115000"/>
              </a:lnSpc>
              <a:spcBef>
                <a:spcPts val="0"/>
              </a:spcBef>
              <a:spcAft>
                <a:spcPts val="0"/>
              </a:spcAft>
              <a:buClr>
                <a:schemeClr val="dk1"/>
              </a:buClr>
              <a:buSzPts val="1100"/>
            </a:pPr>
            <a:r>
              <a:rPr lang="en" dirty="0"/>
              <a:t>Kanye and Adidas</a:t>
            </a:r>
            <a:endParaRPr dirty="0"/>
          </a:p>
          <a:p>
            <a:pPr marL="158750" lvl="0" algn="l" rtl="0">
              <a:lnSpc>
                <a:spcPct val="115000"/>
              </a:lnSpc>
              <a:spcBef>
                <a:spcPts val="0"/>
              </a:spcBef>
              <a:spcAft>
                <a:spcPts val="0"/>
              </a:spcAft>
              <a:buClr>
                <a:schemeClr val="dk1"/>
              </a:buClr>
              <a:buSzPts val="1100"/>
            </a:pPr>
            <a:endParaRPr lang="en-CA" dirty="0"/>
          </a:p>
          <a:p>
            <a:pPr marL="0" lvl="0" indent="0" algn="l" rtl="0">
              <a:spcBef>
                <a:spcPts val="1200"/>
              </a:spcBef>
              <a:spcAft>
                <a:spcPts val="0"/>
              </a:spcAft>
              <a:buNone/>
            </a:pPr>
            <a:endParaRPr dirty="0"/>
          </a:p>
        </p:txBody>
      </p:sp>
      <p:pic>
        <p:nvPicPr>
          <p:cNvPr id="3" name="Picture 2">
            <a:extLst>
              <a:ext uri="{FF2B5EF4-FFF2-40B4-BE49-F238E27FC236}">
                <a16:creationId xmlns:a16="http://schemas.microsoft.com/office/drawing/2014/main" id="{7AE63F46-1430-194F-9FEA-C89F1113CEF5}"/>
              </a:ext>
            </a:extLst>
          </p:cNvPr>
          <p:cNvPicPr>
            <a:picLocks noChangeAspect="1"/>
          </p:cNvPicPr>
          <p:nvPr/>
        </p:nvPicPr>
        <p:blipFill>
          <a:blip r:embed="rId3"/>
          <a:stretch>
            <a:fillRect/>
          </a:stretch>
        </p:blipFill>
        <p:spPr>
          <a:xfrm>
            <a:off x="442767" y="2468225"/>
            <a:ext cx="3519934" cy="2187944"/>
          </a:xfrm>
          <a:prstGeom prst="rect">
            <a:avLst/>
          </a:prstGeom>
        </p:spPr>
      </p:pic>
      <p:sp>
        <p:nvSpPr>
          <p:cNvPr id="2" name="Google Shape;208;p31">
            <a:extLst>
              <a:ext uri="{FF2B5EF4-FFF2-40B4-BE49-F238E27FC236}">
                <a16:creationId xmlns:a16="http://schemas.microsoft.com/office/drawing/2014/main" id="{F6ACE536-FFEE-0345-B177-6DBB63B31936}"/>
              </a:ext>
            </a:extLst>
          </p:cNvPr>
          <p:cNvSpPr txBox="1"/>
          <p:nvPr/>
        </p:nvSpPr>
        <p:spPr>
          <a:xfrm>
            <a:off x="5447990" y="1317000"/>
            <a:ext cx="3696009" cy="2673031"/>
          </a:xfrm>
          <a:prstGeom prst="rect">
            <a:avLst/>
          </a:prstGeom>
          <a:noFill/>
          <a:ln>
            <a:noFill/>
          </a:ln>
        </p:spPr>
        <p:txBody>
          <a:bodyPr spcFirstLastPara="1" wrap="square" lIns="91425" tIns="91425" rIns="91425" bIns="91425" anchor="t" anchorCtr="0">
            <a:noAutofit/>
          </a:bodyPr>
          <a:lstStyle/>
          <a:p>
            <a:pPr marL="158750" lvl="0" algn="l" rtl="0">
              <a:lnSpc>
                <a:spcPct val="115000"/>
              </a:lnSpc>
              <a:spcBef>
                <a:spcPts val="1200"/>
              </a:spcBef>
              <a:spcAft>
                <a:spcPts val="0"/>
              </a:spcAft>
              <a:buClr>
                <a:schemeClr val="dk1"/>
              </a:buClr>
              <a:buSzPts val="1100"/>
            </a:pPr>
            <a:r>
              <a:rPr lang="en-CA" dirty="0">
                <a:solidFill>
                  <a:srgbClr val="FF0000"/>
                </a:solidFill>
              </a:rPr>
              <a:t>Active lifestyle + Energy</a:t>
            </a:r>
            <a:endParaRPr dirty="0">
              <a:solidFill>
                <a:srgbClr val="FF0000"/>
              </a:solidFill>
            </a:endParaRPr>
          </a:p>
          <a:p>
            <a:pPr marL="158750" lvl="0" algn="l" rtl="0">
              <a:lnSpc>
                <a:spcPct val="115000"/>
              </a:lnSpc>
              <a:spcBef>
                <a:spcPts val="0"/>
              </a:spcBef>
              <a:spcAft>
                <a:spcPts val="0"/>
              </a:spcAft>
              <a:buClr>
                <a:schemeClr val="dk1"/>
              </a:buClr>
              <a:buSzPts val="1100"/>
            </a:pPr>
            <a:endParaRPr lang="en-CA" dirty="0">
              <a:solidFill>
                <a:srgbClr val="FF0000"/>
              </a:solidFill>
            </a:endParaRPr>
          </a:p>
          <a:p>
            <a:pPr marL="158750" lvl="0" algn="l" rtl="0">
              <a:lnSpc>
                <a:spcPct val="115000"/>
              </a:lnSpc>
              <a:spcBef>
                <a:spcPts val="0"/>
              </a:spcBef>
              <a:spcAft>
                <a:spcPts val="0"/>
              </a:spcAft>
              <a:buClr>
                <a:schemeClr val="dk1"/>
              </a:buClr>
              <a:buSzPts val="1100"/>
            </a:pPr>
            <a:r>
              <a:rPr lang="en-CA" dirty="0">
                <a:solidFill>
                  <a:srgbClr val="FF0000"/>
                </a:solidFill>
              </a:rPr>
              <a:t>Modern Design</a:t>
            </a:r>
            <a:r>
              <a:rPr lang="en" dirty="0">
                <a:solidFill>
                  <a:srgbClr val="FF0000"/>
                </a:solidFill>
              </a:rPr>
              <a:t> &amp; </a:t>
            </a:r>
            <a:r>
              <a:rPr lang="en-CA" dirty="0">
                <a:solidFill>
                  <a:srgbClr val="FF0000"/>
                </a:solidFill>
              </a:rPr>
              <a:t>DIY</a:t>
            </a:r>
            <a:endParaRPr dirty="0">
              <a:solidFill>
                <a:srgbClr val="FF0000"/>
              </a:solidFill>
            </a:endParaRPr>
          </a:p>
          <a:p>
            <a:pPr marL="158750" lvl="0" algn="l" rtl="0">
              <a:lnSpc>
                <a:spcPct val="115000"/>
              </a:lnSpc>
              <a:spcBef>
                <a:spcPts val="0"/>
              </a:spcBef>
              <a:spcAft>
                <a:spcPts val="0"/>
              </a:spcAft>
              <a:buClr>
                <a:schemeClr val="dk1"/>
              </a:buClr>
              <a:buSzPts val="1100"/>
            </a:pPr>
            <a:endParaRPr lang="en-CA" dirty="0">
              <a:solidFill>
                <a:srgbClr val="FF0000"/>
              </a:solidFill>
            </a:endParaRPr>
          </a:p>
          <a:p>
            <a:pPr marL="158750" lvl="0" algn="l" rtl="0">
              <a:lnSpc>
                <a:spcPct val="115000"/>
              </a:lnSpc>
              <a:spcBef>
                <a:spcPts val="0"/>
              </a:spcBef>
              <a:spcAft>
                <a:spcPts val="0"/>
              </a:spcAft>
              <a:buClr>
                <a:schemeClr val="dk1"/>
              </a:buClr>
              <a:buSzPts val="1100"/>
            </a:pPr>
            <a:r>
              <a:rPr lang="en-CA" dirty="0">
                <a:solidFill>
                  <a:srgbClr val="FF0000"/>
                </a:solidFill>
              </a:rPr>
              <a:t>Comfort</a:t>
            </a:r>
            <a:r>
              <a:rPr lang="en" dirty="0">
                <a:solidFill>
                  <a:srgbClr val="FF0000"/>
                </a:solidFill>
              </a:rPr>
              <a:t> &amp; </a:t>
            </a:r>
            <a:r>
              <a:rPr lang="en-CA" dirty="0">
                <a:solidFill>
                  <a:srgbClr val="FF0000"/>
                </a:solidFill>
              </a:rPr>
              <a:t>Contemporary Fashion</a:t>
            </a:r>
            <a:endParaRPr dirty="0">
              <a:solidFill>
                <a:srgbClr val="FF0000"/>
              </a:solidFill>
            </a:endParaRPr>
          </a:p>
          <a:p>
            <a:pPr marL="158750" lvl="0" algn="l" rtl="0">
              <a:lnSpc>
                <a:spcPct val="115000"/>
              </a:lnSpc>
              <a:spcBef>
                <a:spcPts val="0"/>
              </a:spcBef>
              <a:spcAft>
                <a:spcPts val="0"/>
              </a:spcAft>
              <a:buClr>
                <a:schemeClr val="dk1"/>
              </a:buClr>
              <a:buSzPts val="1100"/>
            </a:pPr>
            <a:endParaRPr lang="en-CA" dirty="0">
              <a:solidFill>
                <a:srgbClr val="FF0000"/>
              </a:solidFill>
            </a:endParaRPr>
          </a:p>
          <a:p>
            <a:pPr marL="158750" lvl="0" algn="l" rtl="0">
              <a:lnSpc>
                <a:spcPct val="115000"/>
              </a:lnSpc>
              <a:spcBef>
                <a:spcPts val="0"/>
              </a:spcBef>
              <a:spcAft>
                <a:spcPts val="0"/>
              </a:spcAft>
              <a:buClr>
                <a:schemeClr val="dk1"/>
              </a:buClr>
              <a:buSzPts val="1100"/>
            </a:pPr>
            <a:r>
              <a:rPr lang="en-CA" dirty="0">
                <a:solidFill>
                  <a:srgbClr val="FF0000"/>
                </a:solidFill>
              </a:rPr>
              <a:t>Fast Food</a:t>
            </a:r>
            <a:r>
              <a:rPr lang="en" dirty="0">
                <a:solidFill>
                  <a:srgbClr val="FF0000"/>
                </a:solidFill>
              </a:rPr>
              <a:t> &amp; </a:t>
            </a:r>
            <a:r>
              <a:rPr lang="en-CA" dirty="0" err="1">
                <a:solidFill>
                  <a:srgbClr val="FF0000"/>
                </a:solidFill>
              </a:rPr>
              <a:t>Favorite</a:t>
            </a:r>
            <a:r>
              <a:rPr lang="en-CA" dirty="0">
                <a:solidFill>
                  <a:srgbClr val="FF0000"/>
                </a:solidFill>
              </a:rPr>
              <a:t> Snacks</a:t>
            </a:r>
            <a:endParaRPr dirty="0">
              <a:solidFill>
                <a:srgbClr val="FF0000"/>
              </a:solidFill>
            </a:endParaRPr>
          </a:p>
          <a:p>
            <a:pPr marL="158750" lvl="0" algn="l" rtl="0">
              <a:lnSpc>
                <a:spcPct val="115000"/>
              </a:lnSpc>
              <a:spcBef>
                <a:spcPts val="0"/>
              </a:spcBef>
              <a:spcAft>
                <a:spcPts val="0"/>
              </a:spcAft>
              <a:buClr>
                <a:schemeClr val="dk1"/>
              </a:buClr>
              <a:buSzPts val="1100"/>
            </a:pPr>
            <a:endParaRPr lang="en-CA" dirty="0">
              <a:solidFill>
                <a:srgbClr val="FF0000"/>
              </a:solidFill>
            </a:endParaRPr>
          </a:p>
          <a:p>
            <a:pPr marL="158750" lvl="0" algn="l" rtl="0">
              <a:lnSpc>
                <a:spcPct val="115000"/>
              </a:lnSpc>
              <a:spcBef>
                <a:spcPts val="0"/>
              </a:spcBef>
              <a:spcAft>
                <a:spcPts val="0"/>
              </a:spcAft>
              <a:buClr>
                <a:schemeClr val="dk1"/>
              </a:buClr>
              <a:buSzPts val="1100"/>
            </a:pPr>
            <a:r>
              <a:rPr lang="en-CA" dirty="0">
                <a:solidFill>
                  <a:srgbClr val="FF0000"/>
                </a:solidFill>
              </a:rPr>
              <a:t>Pop Culture</a:t>
            </a:r>
            <a:r>
              <a:rPr lang="en" dirty="0">
                <a:solidFill>
                  <a:srgbClr val="FF0000"/>
                </a:solidFill>
              </a:rPr>
              <a:t> and </a:t>
            </a:r>
            <a:r>
              <a:rPr lang="en-CA" dirty="0">
                <a:solidFill>
                  <a:srgbClr val="FF0000"/>
                </a:solidFill>
              </a:rPr>
              <a:t>Cultural Fashion</a:t>
            </a:r>
            <a:endParaRPr dirty="0">
              <a:solidFill>
                <a:srgbClr val="FF0000"/>
              </a:solidFill>
            </a:endParaRPr>
          </a:p>
          <a:p>
            <a:pPr marL="158750" lvl="0" algn="l" rtl="0">
              <a:lnSpc>
                <a:spcPct val="115000"/>
              </a:lnSpc>
              <a:spcBef>
                <a:spcPts val="0"/>
              </a:spcBef>
              <a:spcAft>
                <a:spcPts val="0"/>
              </a:spcAft>
              <a:buClr>
                <a:schemeClr val="dk1"/>
              </a:buClr>
              <a:buSzPts val="1100"/>
            </a:pPr>
            <a:endParaRPr lang="en-CA" dirty="0">
              <a:solidFill>
                <a:srgbClr val="FF0000"/>
              </a:solidFill>
            </a:endParaRPr>
          </a:p>
          <a:p>
            <a:pPr marL="0" lvl="0" indent="0" algn="l" rtl="0">
              <a:spcBef>
                <a:spcPts val="1200"/>
              </a:spcBef>
              <a:spcAft>
                <a:spcPts val="0"/>
              </a:spcAft>
              <a:buNone/>
            </a:pPr>
            <a:endParaRP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3798300" y="243325"/>
            <a:ext cx="4977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Building Experiential that means something for retailers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14" name="Google Shape;214;p32"/>
          <p:cNvSpPr txBox="1">
            <a:spLocks noGrp="1"/>
          </p:cNvSpPr>
          <p:nvPr>
            <p:ph type="body" idx="1"/>
          </p:nvPr>
        </p:nvSpPr>
        <p:spPr>
          <a:xfrm>
            <a:off x="3798300" y="1612125"/>
            <a:ext cx="4844100" cy="31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A special moment between a retailer and a customer (what does this look like?)</a:t>
            </a:r>
            <a:endParaRPr/>
          </a:p>
          <a:p>
            <a:pPr marL="0" lvl="0" indent="0" algn="l" rtl="0">
              <a:spcBef>
                <a:spcPts val="1600"/>
              </a:spcBef>
              <a:spcAft>
                <a:spcPts val="0"/>
              </a:spcAft>
              <a:buClr>
                <a:schemeClr val="dk1"/>
              </a:buClr>
              <a:buSzPts val="1100"/>
              <a:buFont typeface="Arial"/>
              <a:buNone/>
            </a:pPr>
            <a:r>
              <a:rPr lang="en"/>
              <a:t>Capitalizing on the moment (making the purchase happen)</a:t>
            </a:r>
            <a:endParaRPr/>
          </a:p>
          <a:p>
            <a:pPr marL="0" lvl="0" indent="0" algn="l" rtl="0">
              <a:spcBef>
                <a:spcPts val="1600"/>
              </a:spcBef>
              <a:spcAft>
                <a:spcPts val="0"/>
              </a:spcAft>
              <a:buClr>
                <a:schemeClr val="dk1"/>
              </a:buClr>
              <a:buSzPts val="1100"/>
              <a:buFont typeface="Arial"/>
              <a:buNone/>
            </a:pPr>
            <a:r>
              <a:rPr lang="en"/>
              <a:t>Making the moment shareable</a:t>
            </a:r>
            <a:endParaRPr/>
          </a:p>
          <a:p>
            <a:pPr marL="0" lvl="0" indent="0" algn="l" rtl="0">
              <a:spcBef>
                <a:spcPts val="1600"/>
              </a:spcBef>
              <a:spcAft>
                <a:spcPts val="0"/>
              </a:spcAft>
              <a:buClr>
                <a:schemeClr val="dk1"/>
              </a:buClr>
              <a:buSzPts val="1100"/>
              <a:buFont typeface="Arial"/>
              <a:buNone/>
            </a:pPr>
            <a:r>
              <a:rPr lang="en"/>
              <a:t>Making the moment repeatable</a:t>
            </a: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pic>
        <p:nvPicPr>
          <p:cNvPr id="215" name="Google Shape;215;p32"/>
          <p:cNvPicPr preferRelativeResize="0"/>
          <p:nvPr/>
        </p:nvPicPr>
        <p:blipFill rotWithShape="1">
          <a:blip r:embed="rId3">
            <a:alphaModFix/>
          </a:blip>
          <a:srcRect t="1302" r="16429"/>
          <a:stretch/>
        </p:blipFill>
        <p:spPr>
          <a:xfrm>
            <a:off x="0" y="0"/>
            <a:ext cx="3266717"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3"/>
          <p:cNvPicPr preferRelativeResize="0"/>
          <p:nvPr/>
        </p:nvPicPr>
        <p:blipFill>
          <a:blip r:embed="rId3">
            <a:alphaModFix/>
          </a:blip>
          <a:stretch>
            <a:fillRect/>
          </a:stretch>
        </p:blipFill>
        <p:spPr>
          <a:xfrm>
            <a:off x="2511038" y="0"/>
            <a:ext cx="3857626"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1428400"/>
            <a:ext cx="8520600" cy="1564200"/>
          </a:xfrm>
          <a:prstGeom prst="rect">
            <a:avLst/>
          </a:prstGeom>
        </p:spPr>
        <p:txBody>
          <a:bodyPr spcFirstLastPara="1" wrap="square" lIns="91425" tIns="91425" rIns="91425" bIns="91425" anchor="ctr" anchorCtr="0">
            <a:noAutofit/>
          </a:bodyPr>
          <a:lstStyle/>
          <a:p>
            <a:pPr marL="0" marR="21336" lvl="0" indent="0" algn="l" rtl="0">
              <a:lnSpc>
                <a:spcPct val="115000"/>
              </a:lnSpc>
              <a:spcBef>
                <a:spcPts val="1896"/>
              </a:spcBef>
              <a:spcAft>
                <a:spcPts val="0"/>
              </a:spcAft>
              <a:buNone/>
            </a:pPr>
            <a:r>
              <a:rPr lang="en" sz="2400" dirty="0"/>
              <a:t>Everyone is talking about experiential marketing. In this session, start with your in-store (virtual or brick and mortar) experiential opportunities and learn how to build it with return on investment in mind. Surprise and delight for the consumer doesn’t mean losing money for you the retailer. Learn how to build a great experiential moment and make money at it. </a:t>
            </a:r>
            <a:endParaRP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152400" y="39759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800" dirty="0"/>
              <a:t>O</a:t>
            </a:r>
            <a:r>
              <a:rPr lang="en" sz="1800" dirty="0" err="1"/>
              <a:t>nline</a:t>
            </a:r>
            <a:r>
              <a:rPr lang="en-CA" sz="1800" dirty="0"/>
              <a:t> grows</a:t>
            </a:r>
            <a:r>
              <a:rPr lang="en" sz="1800" dirty="0"/>
              <a:t> every month, </a:t>
            </a:r>
            <a:r>
              <a:rPr lang="en-CA" sz="1800" dirty="0"/>
              <a:t>but the significance of online still lags Bricks &amp; Mortar</a:t>
            </a:r>
            <a:endParaRPr sz="1800" dirty="0"/>
          </a:p>
        </p:txBody>
      </p:sp>
      <p:sp>
        <p:nvSpPr>
          <p:cNvPr id="75" name="Google Shape;75;p16"/>
          <p:cNvSpPr txBox="1">
            <a:spLocks noGrp="1"/>
          </p:cNvSpPr>
          <p:nvPr>
            <p:ph type="body" idx="1"/>
          </p:nvPr>
        </p:nvSpPr>
        <p:spPr>
          <a:xfrm>
            <a:off x="71850" y="1171675"/>
            <a:ext cx="8914800" cy="619800"/>
          </a:xfrm>
          <a:prstGeom prst="rect">
            <a:avLst/>
          </a:prstGeom>
        </p:spPr>
        <p:txBody>
          <a:bodyPr spcFirstLastPara="1" wrap="square" lIns="91425" tIns="91425" rIns="91425" bIns="91425" anchor="t" anchorCtr="0">
            <a:noAutofit/>
          </a:bodyPr>
          <a:lstStyle/>
          <a:p>
            <a:pPr marL="0" marR="21336" lvl="0" indent="0" algn="l" rtl="0">
              <a:lnSpc>
                <a:spcPct val="100000"/>
              </a:lnSpc>
              <a:spcBef>
                <a:spcPts val="0"/>
              </a:spcBef>
              <a:spcAft>
                <a:spcPts val="0"/>
              </a:spcAft>
              <a:buClr>
                <a:schemeClr val="dk1"/>
              </a:buClr>
              <a:buSzPts val="1100"/>
              <a:buFont typeface="Arial"/>
              <a:buNone/>
            </a:pPr>
            <a:r>
              <a:rPr lang="en" sz="1099">
                <a:solidFill>
                  <a:schemeClr val="dk1"/>
                </a:solidFill>
              </a:rPr>
              <a:t>The shopping trip for the consumer is changing. Whether we like it or not, online is taking a significant portion of sales from bricks and mortar. </a:t>
            </a:r>
            <a:endParaRPr sz="1099">
              <a:solidFill>
                <a:schemeClr val="dk1"/>
              </a:solidFill>
            </a:endParaRPr>
          </a:p>
          <a:p>
            <a:pPr marL="0" marR="21336" lvl="0" indent="0" algn="l" rtl="0">
              <a:lnSpc>
                <a:spcPct val="100000"/>
              </a:lnSpc>
              <a:spcBef>
                <a:spcPts val="0"/>
              </a:spcBef>
              <a:spcAft>
                <a:spcPts val="0"/>
              </a:spcAft>
              <a:buClr>
                <a:schemeClr val="dk1"/>
              </a:buClr>
              <a:buSzPts val="1100"/>
              <a:buFont typeface="Arial"/>
              <a:buNone/>
            </a:pPr>
            <a:endParaRPr sz="1099">
              <a:solidFill>
                <a:schemeClr val="dk1"/>
              </a:solidFill>
            </a:endParaRPr>
          </a:p>
          <a:p>
            <a:pPr marL="0" lvl="0" indent="0" algn="l" rtl="0">
              <a:spcBef>
                <a:spcPts val="0"/>
              </a:spcBef>
              <a:spcAft>
                <a:spcPts val="1600"/>
              </a:spcAft>
              <a:buNone/>
            </a:pPr>
            <a:endParaRPr/>
          </a:p>
        </p:txBody>
      </p:sp>
      <p:pic>
        <p:nvPicPr>
          <p:cNvPr id="76" name="Google Shape;76;p16"/>
          <p:cNvPicPr preferRelativeResize="0"/>
          <p:nvPr/>
        </p:nvPicPr>
        <p:blipFill>
          <a:blip r:embed="rId3">
            <a:alphaModFix/>
          </a:blip>
          <a:stretch>
            <a:fillRect/>
          </a:stretch>
        </p:blipFill>
        <p:spPr>
          <a:xfrm>
            <a:off x="152400" y="1906450"/>
            <a:ext cx="3758925" cy="3017975"/>
          </a:xfrm>
          <a:prstGeom prst="rect">
            <a:avLst/>
          </a:prstGeom>
          <a:noFill/>
          <a:ln>
            <a:noFill/>
          </a:ln>
        </p:spPr>
      </p:pic>
      <p:pic>
        <p:nvPicPr>
          <p:cNvPr id="77" name="Google Shape;77;p16"/>
          <p:cNvPicPr preferRelativeResize="0"/>
          <p:nvPr/>
        </p:nvPicPr>
        <p:blipFill>
          <a:blip r:embed="rId4">
            <a:alphaModFix/>
          </a:blip>
          <a:stretch>
            <a:fillRect/>
          </a:stretch>
        </p:blipFill>
        <p:spPr>
          <a:xfrm>
            <a:off x="4303500" y="2402325"/>
            <a:ext cx="4109079" cy="2522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236995" y="242332"/>
            <a:ext cx="4260300" cy="6060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Relevant Pet Numbers</a:t>
            </a:r>
            <a:endParaRPr dirty="0"/>
          </a:p>
        </p:txBody>
      </p:sp>
      <p:sp>
        <p:nvSpPr>
          <p:cNvPr id="83" name="Google Shape;83;p17"/>
          <p:cNvSpPr txBox="1">
            <a:spLocks noGrp="1"/>
          </p:cNvSpPr>
          <p:nvPr>
            <p:ph type="body" idx="1"/>
          </p:nvPr>
        </p:nvSpPr>
        <p:spPr>
          <a:xfrm>
            <a:off x="160149" y="848381"/>
            <a:ext cx="3918521" cy="3277891"/>
          </a:xfrm>
          <a:prstGeom prst="rect">
            <a:avLst/>
          </a:prstGeom>
        </p:spPr>
        <p:txBody>
          <a:bodyPr spcFirstLastPara="1" wrap="square" lIns="91425" tIns="91425" rIns="91425" bIns="91425" anchor="t" anchorCtr="0">
            <a:noAutofit/>
          </a:bodyPr>
          <a:lstStyle/>
          <a:p>
            <a:pPr marL="0" lvl="0" indent="0">
              <a:spcAft>
                <a:spcPts val="1600"/>
              </a:spcAft>
              <a:buNone/>
            </a:pPr>
            <a:r>
              <a:rPr lang="en-US" sz="1300" dirty="0"/>
              <a:t>66% of US households have pets. (APPA Est)</a:t>
            </a:r>
          </a:p>
          <a:p>
            <a:pPr marL="0" lvl="0" indent="0" algn="l" rtl="0">
              <a:spcBef>
                <a:spcPts val="0"/>
              </a:spcBef>
              <a:spcAft>
                <a:spcPts val="1600"/>
              </a:spcAft>
              <a:buNone/>
            </a:pPr>
            <a:r>
              <a:rPr lang="en-US" sz="1300" dirty="0"/>
              <a:t>The ratio of Dogs to Cats in US is 5:4 (Economist)</a:t>
            </a:r>
          </a:p>
          <a:p>
            <a:pPr marL="0" lvl="0" indent="0" algn="l" rtl="0">
              <a:spcBef>
                <a:spcPts val="0"/>
              </a:spcBef>
              <a:spcAft>
                <a:spcPts val="1600"/>
              </a:spcAft>
              <a:buNone/>
            </a:pPr>
            <a:r>
              <a:rPr lang="en-US" sz="1300" dirty="0"/>
              <a:t>Estimated that there are 140MM Freshwater Fish as Pets in US (Statista)</a:t>
            </a:r>
          </a:p>
          <a:p>
            <a:pPr marL="0" lvl="0" indent="0" algn="l" rtl="0">
              <a:spcBef>
                <a:spcPts val="0"/>
              </a:spcBef>
              <a:spcAft>
                <a:spcPts val="1600"/>
              </a:spcAft>
              <a:buNone/>
            </a:pPr>
            <a:r>
              <a:rPr lang="en-US" sz="1300" dirty="0"/>
              <a:t>Americans Spent $70B on their pets in 2019 (APPA Est) with over 40% being Pet Food.</a:t>
            </a:r>
          </a:p>
          <a:p>
            <a:pPr marL="0" lvl="0" indent="0">
              <a:spcAft>
                <a:spcPts val="1600"/>
              </a:spcAft>
              <a:buNone/>
            </a:pPr>
            <a:r>
              <a:rPr lang="en-CA" sz="1300" dirty="0"/>
              <a:t>Common reason to have a pet is assist against depression and loneliness.</a:t>
            </a:r>
          </a:p>
        </p:txBody>
      </p:sp>
      <p:pic>
        <p:nvPicPr>
          <p:cNvPr id="5" name="Picture 4" descr="A screenshot of a cell phone&#10;&#10;Description automatically generated">
            <a:extLst>
              <a:ext uri="{FF2B5EF4-FFF2-40B4-BE49-F238E27FC236}">
                <a16:creationId xmlns:a16="http://schemas.microsoft.com/office/drawing/2014/main" id="{5624FB70-864E-F442-BF12-63AA77E356ED}"/>
              </a:ext>
            </a:extLst>
          </p:cNvPr>
          <p:cNvPicPr>
            <a:picLocks noChangeAspect="1"/>
          </p:cNvPicPr>
          <p:nvPr/>
        </p:nvPicPr>
        <p:blipFill>
          <a:blip r:embed="rId3"/>
          <a:stretch>
            <a:fillRect/>
          </a:stretch>
        </p:blipFill>
        <p:spPr>
          <a:xfrm>
            <a:off x="3588637" y="3836210"/>
            <a:ext cx="2300384" cy="111873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3AD3611-C41A-6847-80C5-D8A2BEC46A47}"/>
              </a:ext>
            </a:extLst>
          </p:cNvPr>
          <p:cNvPicPr>
            <a:picLocks noChangeAspect="1"/>
          </p:cNvPicPr>
          <p:nvPr/>
        </p:nvPicPr>
        <p:blipFill>
          <a:blip r:embed="rId4"/>
          <a:stretch>
            <a:fillRect/>
          </a:stretch>
        </p:blipFill>
        <p:spPr>
          <a:xfrm>
            <a:off x="983837" y="3806354"/>
            <a:ext cx="2271144" cy="1122992"/>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7A7A41EF-5F8A-7B4C-941D-56A0F0BDF0D5}"/>
              </a:ext>
            </a:extLst>
          </p:cNvPr>
          <p:cNvPicPr>
            <a:picLocks noChangeAspect="1"/>
          </p:cNvPicPr>
          <p:nvPr/>
        </p:nvPicPr>
        <p:blipFill>
          <a:blip r:embed="rId5"/>
          <a:stretch>
            <a:fillRect/>
          </a:stretch>
        </p:blipFill>
        <p:spPr>
          <a:xfrm>
            <a:off x="4138778" y="617375"/>
            <a:ext cx="4845073" cy="27980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94A35-2F04-3A4D-AD61-904CF25BAE8E}"/>
              </a:ext>
            </a:extLst>
          </p:cNvPr>
          <p:cNvSpPr>
            <a:spLocks noGrp="1"/>
          </p:cNvSpPr>
          <p:nvPr>
            <p:ph type="title"/>
          </p:nvPr>
        </p:nvSpPr>
        <p:spPr>
          <a:xfrm>
            <a:off x="319864" y="191933"/>
            <a:ext cx="8520600" cy="572700"/>
          </a:xfrm>
        </p:spPr>
        <p:txBody>
          <a:bodyPr/>
          <a:lstStyle/>
          <a:p>
            <a:r>
              <a:rPr lang="en-US" sz="2000" dirty="0"/>
              <a:t>The Millennial! A </a:t>
            </a:r>
            <a:r>
              <a:rPr lang="en-CA" sz="2000" dirty="0" err="1"/>
              <a:t>ZuLily</a:t>
            </a:r>
            <a:r>
              <a:rPr lang="en-CA" sz="2000" dirty="0"/>
              <a:t> Survey – Forbes Oct 18, 2018</a:t>
            </a:r>
            <a:endParaRPr lang="en-US" sz="2000" dirty="0"/>
          </a:p>
        </p:txBody>
      </p:sp>
      <p:sp>
        <p:nvSpPr>
          <p:cNvPr id="3" name="Text Placeholder 2">
            <a:extLst>
              <a:ext uri="{FF2B5EF4-FFF2-40B4-BE49-F238E27FC236}">
                <a16:creationId xmlns:a16="http://schemas.microsoft.com/office/drawing/2014/main" id="{10A42FB7-939E-9F4A-9423-F30A97655B67}"/>
              </a:ext>
            </a:extLst>
          </p:cNvPr>
          <p:cNvSpPr>
            <a:spLocks noGrp="1"/>
          </p:cNvSpPr>
          <p:nvPr>
            <p:ph type="body" idx="1"/>
          </p:nvPr>
        </p:nvSpPr>
        <p:spPr>
          <a:xfrm>
            <a:off x="311700" y="887097"/>
            <a:ext cx="5109386" cy="3872682"/>
          </a:xfrm>
        </p:spPr>
        <p:txBody>
          <a:bodyPr/>
          <a:lstStyle/>
          <a:p>
            <a:pPr marL="0" lvl="0" indent="0">
              <a:lnSpc>
                <a:spcPct val="100000"/>
              </a:lnSpc>
              <a:spcAft>
                <a:spcPts val="1600"/>
              </a:spcAft>
              <a:buNone/>
            </a:pPr>
            <a:r>
              <a:rPr lang="en-CA" sz="1000" dirty="0"/>
              <a:t>35% of pet owners are now millennials as compared with 32% of boomers. </a:t>
            </a:r>
          </a:p>
          <a:p>
            <a:pPr marL="0" lvl="0" indent="0">
              <a:lnSpc>
                <a:spcPct val="100000"/>
              </a:lnSpc>
              <a:spcAft>
                <a:spcPts val="1600"/>
              </a:spcAft>
              <a:buNone/>
            </a:pPr>
            <a:r>
              <a:rPr lang="en-CA" sz="1000" dirty="0"/>
              <a:t>42% of millennial pet owners said, if given a choice, they would rather snuggle up with their pets than their romantic partner. </a:t>
            </a:r>
          </a:p>
          <a:p>
            <a:pPr marL="0" lvl="0" indent="0">
              <a:lnSpc>
                <a:spcPct val="100000"/>
              </a:lnSpc>
              <a:spcAft>
                <a:spcPts val="1600"/>
              </a:spcAft>
              <a:buNone/>
            </a:pPr>
            <a:r>
              <a:rPr lang="en-CA" sz="1000" dirty="0"/>
              <a:t>82% of millennials view pet parenting as preparation for having a baby.</a:t>
            </a:r>
          </a:p>
          <a:p>
            <a:pPr marL="0" lvl="0" indent="0">
              <a:lnSpc>
                <a:spcPct val="100000"/>
              </a:lnSpc>
              <a:spcAft>
                <a:spcPts val="1600"/>
              </a:spcAft>
              <a:buNone/>
            </a:pPr>
            <a:r>
              <a:rPr lang="en-CA" sz="1000" dirty="0"/>
              <a:t>80% of millennials say they frequently worry about their pets when they are apart even when running short errands, 70% would be willing to take a pay cut if they could bring their pet to work every day and 65% say being separated from their pet for a week would be worse that doing without their cell phones. </a:t>
            </a:r>
          </a:p>
          <a:p>
            <a:pPr marL="0" lvl="0" indent="0">
              <a:lnSpc>
                <a:spcPct val="100000"/>
              </a:lnSpc>
              <a:spcAft>
                <a:spcPts val="1600"/>
              </a:spcAft>
              <a:buNone/>
            </a:pPr>
            <a:r>
              <a:rPr lang="en-CA" sz="1000" dirty="0"/>
              <a:t>More than half (51%) of millennials buy gifts for their pets once a month or more and 60% of millennials saying they are likely to buy sweaters, coats, dresses and other fashion for their pets.</a:t>
            </a:r>
          </a:p>
          <a:p>
            <a:pPr marL="0" lvl="0" indent="0">
              <a:lnSpc>
                <a:spcPct val="100000"/>
              </a:lnSpc>
              <a:spcAft>
                <a:spcPts val="1600"/>
              </a:spcAft>
              <a:buNone/>
            </a:pPr>
            <a:r>
              <a:rPr lang="en-CA" sz="1000" dirty="0"/>
              <a:t>63% find expertise is lacking in the big-box pet stores, grocery stores and mass retailers. </a:t>
            </a:r>
          </a:p>
          <a:p>
            <a:pPr marL="0" lvl="0" indent="0">
              <a:lnSpc>
                <a:spcPct val="100000"/>
              </a:lnSpc>
              <a:spcAft>
                <a:spcPts val="1600"/>
              </a:spcAft>
              <a:buNone/>
            </a:pPr>
            <a:r>
              <a:rPr lang="en-CA" sz="1000" dirty="0"/>
              <a:t>They up to foods that match their own dietary trends, including premium and less processed pet food and they will do this with all other categories as well…</a:t>
            </a:r>
            <a:endParaRPr lang="en-US" sz="1000" dirty="0"/>
          </a:p>
        </p:txBody>
      </p:sp>
      <p:pic>
        <p:nvPicPr>
          <p:cNvPr id="5" name="Picture 4" descr="A picture containing person, indoor, sitting, small&#10;&#10;Description automatically generated">
            <a:extLst>
              <a:ext uri="{FF2B5EF4-FFF2-40B4-BE49-F238E27FC236}">
                <a16:creationId xmlns:a16="http://schemas.microsoft.com/office/drawing/2014/main" id="{9EDC2C17-48B1-F445-805B-7D8B8333466B}"/>
              </a:ext>
            </a:extLst>
          </p:cNvPr>
          <p:cNvPicPr>
            <a:picLocks noChangeAspect="1"/>
          </p:cNvPicPr>
          <p:nvPr/>
        </p:nvPicPr>
        <p:blipFill>
          <a:blip r:embed="rId2"/>
          <a:stretch>
            <a:fillRect/>
          </a:stretch>
        </p:blipFill>
        <p:spPr>
          <a:xfrm>
            <a:off x="5318629" y="1470273"/>
            <a:ext cx="3513672" cy="2342447"/>
          </a:xfrm>
          <a:prstGeom prst="rect">
            <a:avLst/>
          </a:prstGeom>
        </p:spPr>
      </p:pic>
    </p:spTree>
    <p:extLst>
      <p:ext uri="{BB962C8B-B14F-4D97-AF65-F5344CB8AC3E}">
        <p14:creationId xmlns:p14="http://schemas.microsoft.com/office/powerpoint/2010/main" val="1794950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214200" y="750950"/>
            <a:ext cx="4357800" cy="377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hasn’t changed? The consumer wants to have great retail moments, regardless of online/in store.</a:t>
            </a:r>
            <a:endParaRPr/>
          </a:p>
          <a:p>
            <a:pPr marL="0" lvl="0" indent="0" algn="ctr" rtl="0">
              <a:spcBef>
                <a:spcPts val="0"/>
              </a:spcBef>
              <a:spcAft>
                <a:spcPts val="0"/>
              </a:spcAft>
              <a:buNone/>
            </a:pPr>
            <a:endParaRPr/>
          </a:p>
        </p:txBody>
      </p:sp>
      <p:pic>
        <p:nvPicPr>
          <p:cNvPr id="89" name="Google Shape;89;p18"/>
          <p:cNvPicPr preferRelativeResize="0"/>
          <p:nvPr/>
        </p:nvPicPr>
        <p:blipFill>
          <a:blip r:embed="rId3">
            <a:alphaModFix/>
          </a:blip>
          <a:stretch>
            <a:fillRect/>
          </a:stretch>
        </p:blipFill>
        <p:spPr>
          <a:xfrm>
            <a:off x="5507185" y="0"/>
            <a:ext cx="3636814"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5205953" y="1913188"/>
            <a:ext cx="1045150" cy="783874"/>
          </a:xfrm>
          <a:prstGeom prst="rect">
            <a:avLst/>
          </a:prstGeom>
          <a:noFill/>
          <a:ln>
            <a:noFill/>
          </a:ln>
        </p:spPr>
      </p:pic>
      <p:sp>
        <p:nvSpPr>
          <p:cNvPr id="95" name="Google Shape;95;p19"/>
          <p:cNvSpPr txBox="1">
            <a:spLocks noGrp="1"/>
          </p:cNvSpPr>
          <p:nvPr>
            <p:ph type="title"/>
          </p:nvPr>
        </p:nvSpPr>
        <p:spPr>
          <a:xfrm>
            <a:off x="219475" y="127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sure if this is true? Let’s look at real life examples</a:t>
            </a:r>
            <a:endParaRPr/>
          </a:p>
        </p:txBody>
      </p:sp>
      <p:sp>
        <p:nvSpPr>
          <p:cNvPr id="96" name="Google Shape;96;p19"/>
          <p:cNvSpPr txBox="1">
            <a:spLocks noGrp="1"/>
          </p:cNvSpPr>
          <p:nvPr>
            <p:ph type="body" idx="1"/>
          </p:nvPr>
        </p:nvSpPr>
        <p:spPr>
          <a:xfrm>
            <a:off x="148082" y="4699015"/>
            <a:ext cx="8520600" cy="39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000"/>
              <a:t> </a:t>
            </a:r>
            <a:r>
              <a:rPr lang="en" sz="1000" u="sng">
                <a:solidFill>
                  <a:schemeClr val="hlink"/>
                </a:solidFill>
                <a:hlinkClick r:id="rId4"/>
              </a:rPr>
              <a:t>https://www.businessinsider.com/fastest-growing-retailers-in-america-2018-8?op=1#7-petsmart-8647-billion-in-sales-up-28-year-over-year-14</a:t>
            </a:r>
            <a:endParaRPr sz="1000"/>
          </a:p>
        </p:txBody>
      </p:sp>
      <p:pic>
        <p:nvPicPr>
          <p:cNvPr id="97" name="Google Shape;97;p19"/>
          <p:cNvPicPr preferRelativeResize="0"/>
          <p:nvPr/>
        </p:nvPicPr>
        <p:blipFill>
          <a:blip r:embed="rId5">
            <a:alphaModFix/>
          </a:blip>
          <a:stretch>
            <a:fillRect/>
          </a:stretch>
        </p:blipFill>
        <p:spPr>
          <a:xfrm>
            <a:off x="4732013" y="1428555"/>
            <a:ext cx="1175049" cy="881294"/>
          </a:xfrm>
          <a:prstGeom prst="rect">
            <a:avLst/>
          </a:prstGeom>
          <a:noFill/>
          <a:ln>
            <a:noFill/>
          </a:ln>
        </p:spPr>
      </p:pic>
      <p:pic>
        <p:nvPicPr>
          <p:cNvPr id="98" name="Google Shape;98;p19"/>
          <p:cNvPicPr preferRelativeResize="0"/>
          <p:nvPr/>
        </p:nvPicPr>
        <p:blipFill>
          <a:blip r:embed="rId6">
            <a:alphaModFix/>
          </a:blip>
          <a:stretch>
            <a:fillRect/>
          </a:stretch>
        </p:blipFill>
        <p:spPr>
          <a:xfrm>
            <a:off x="148074" y="3666675"/>
            <a:ext cx="1303449" cy="977576"/>
          </a:xfrm>
          <a:prstGeom prst="rect">
            <a:avLst/>
          </a:prstGeom>
          <a:noFill/>
          <a:ln>
            <a:noFill/>
          </a:ln>
        </p:spPr>
      </p:pic>
      <p:pic>
        <p:nvPicPr>
          <p:cNvPr id="99" name="Google Shape;99;p19"/>
          <p:cNvPicPr preferRelativeResize="0"/>
          <p:nvPr/>
        </p:nvPicPr>
        <p:blipFill>
          <a:blip r:embed="rId7">
            <a:alphaModFix/>
          </a:blip>
          <a:stretch>
            <a:fillRect/>
          </a:stretch>
        </p:blipFill>
        <p:spPr>
          <a:xfrm>
            <a:off x="24175" y="2806784"/>
            <a:ext cx="1303449" cy="977591"/>
          </a:xfrm>
          <a:prstGeom prst="rect">
            <a:avLst/>
          </a:prstGeom>
          <a:noFill/>
          <a:ln>
            <a:noFill/>
          </a:ln>
        </p:spPr>
      </p:pic>
      <p:pic>
        <p:nvPicPr>
          <p:cNvPr id="100" name="Google Shape;100;p19"/>
          <p:cNvPicPr preferRelativeResize="0"/>
          <p:nvPr/>
        </p:nvPicPr>
        <p:blipFill>
          <a:blip r:embed="rId8">
            <a:alphaModFix/>
          </a:blip>
          <a:stretch>
            <a:fillRect/>
          </a:stretch>
        </p:blipFill>
        <p:spPr>
          <a:xfrm>
            <a:off x="2122172" y="2900212"/>
            <a:ext cx="1545350" cy="1158538"/>
          </a:xfrm>
          <a:prstGeom prst="rect">
            <a:avLst/>
          </a:prstGeom>
          <a:noFill/>
          <a:ln>
            <a:noFill/>
          </a:ln>
        </p:spPr>
      </p:pic>
      <p:pic>
        <p:nvPicPr>
          <p:cNvPr id="101" name="Google Shape;101;p19"/>
          <p:cNvPicPr preferRelativeResize="0"/>
          <p:nvPr/>
        </p:nvPicPr>
        <p:blipFill>
          <a:blip r:embed="rId9">
            <a:alphaModFix/>
          </a:blip>
          <a:stretch>
            <a:fillRect/>
          </a:stretch>
        </p:blipFill>
        <p:spPr>
          <a:xfrm>
            <a:off x="1442875" y="4006507"/>
            <a:ext cx="971274" cy="728464"/>
          </a:xfrm>
          <a:prstGeom prst="rect">
            <a:avLst/>
          </a:prstGeom>
          <a:noFill/>
          <a:ln>
            <a:noFill/>
          </a:ln>
        </p:spPr>
      </p:pic>
      <p:pic>
        <p:nvPicPr>
          <p:cNvPr id="102" name="Google Shape;102;p19"/>
          <p:cNvPicPr preferRelativeResize="0"/>
          <p:nvPr/>
        </p:nvPicPr>
        <p:blipFill>
          <a:blip r:embed="rId10">
            <a:alphaModFix/>
          </a:blip>
          <a:stretch>
            <a:fillRect/>
          </a:stretch>
        </p:blipFill>
        <p:spPr>
          <a:xfrm>
            <a:off x="6216950" y="1165116"/>
            <a:ext cx="1045151" cy="783628"/>
          </a:xfrm>
          <a:prstGeom prst="rect">
            <a:avLst/>
          </a:prstGeom>
          <a:noFill/>
          <a:ln>
            <a:noFill/>
          </a:ln>
        </p:spPr>
      </p:pic>
      <p:pic>
        <p:nvPicPr>
          <p:cNvPr id="103" name="Google Shape;103;p19"/>
          <p:cNvPicPr preferRelativeResize="0"/>
          <p:nvPr/>
        </p:nvPicPr>
        <p:blipFill>
          <a:blip r:embed="rId11">
            <a:alphaModFix/>
          </a:blip>
          <a:stretch>
            <a:fillRect/>
          </a:stretch>
        </p:blipFill>
        <p:spPr>
          <a:xfrm>
            <a:off x="7389625" y="1192689"/>
            <a:ext cx="971274" cy="728462"/>
          </a:xfrm>
          <a:prstGeom prst="rect">
            <a:avLst/>
          </a:prstGeom>
          <a:noFill/>
          <a:ln>
            <a:noFill/>
          </a:ln>
        </p:spPr>
      </p:pic>
      <p:pic>
        <p:nvPicPr>
          <p:cNvPr id="104" name="Google Shape;104;p19"/>
          <p:cNvPicPr preferRelativeResize="0"/>
          <p:nvPr/>
        </p:nvPicPr>
        <p:blipFill>
          <a:blip r:embed="rId12">
            <a:alphaModFix/>
          </a:blip>
          <a:stretch>
            <a:fillRect/>
          </a:stretch>
        </p:blipFill>
        <p:spPr>
          <a:xfrm>
            <a:off x="3914423" y="2071173"/>
            <a:ext cx="881199" cy="660899"/>
          </a:xfrm>
          <a:prstGeom prst="rect">
            <a:avLst/>
          </a:prstGeom>
          <a:noFill/>
          <a:ln>
            <a:noFill/>
          </a:ln>
        </p:spPr>
      </p:pic>
      <p:pic>
        <p:nvPicPr>
          <p:cNvPr id="105" name="Google Shape;105;p19"/>
          <p:cNvPicPr preferRelativeResize="0"/>
          <p:nvPr/>
        </p:nvPicPr>
        <p:blipFill>
          <a:blip r:embed="rId13">
            <a:alphaModFix/>
          </a:blip>
          <a:stretch>
            <a:fillRect/>
          </a:stretch>
        </p:blipFill>
        <p:spPr>
          <a:xfrm>
            <a:off x="4895975" y="700099"/>
            <a:ext cx="971274" cy="728451"/>
          </a:xfrm>
          <a:prstGeom prst="rect">
            <a:avLst/>
          </a:prstGeom>
          <a:noFill/>
          <a:ln>
            <a:noFill/>
          </a:ln>
        </p:spPr>
      </p:pic>
      <p:pic>
        <p:nvPicPr>
          <p:cNvPr id="106" name="Google Shape;106;p19"/>
          <p:cNvPicPr preferRelativeResize="0"/>
          <p:nvPr/>
        </p:nvPicPr>
        <p:blipFill>
          <a:blip r:embed="rId14">
            <a:alphaModFix/>
          </a:blip>
          <a:stretch>
            <a:fillRect/>
          </a:stretch>
        </p:blipFill>
        <p:spPr>
          <a:xfrm>
            <a:off x="6251100" y="1878171"/>
            <a:ext cx="1138526" cy="853900"/>
          </a:xfrm>
          <a:prstGeom prst="rect">
            <a:avLst/>
          </a:prstGeom>
          <a:noFill/>
          <a:ln>
            <a:noFill/>
          </a:ln>
        </p:spPr>
      </p:pic>
      <p:pic>
        <p:nvPicPr>
          <p:cNvPr id="107" name="Google Shape;107;p19"/>
          <p:cNvPicPr preferRelativeResize="0"/>
          <p:nvPr/>
        </p:nvPicPr>
        <p:blipFill>
          <a:blip r:embed="rId15">
            <a:alphaModFix/>
          </a:blip>
          <a:stretch>
            <a:fillRect/>
          </a:stretch>
        </p:blipFill>
        <p:spPr>
          <a:xfrm>
            <a:off x="6636225" y="610175"/>
            <a:ext cx="881200" cy="660900"/>
          </a:xfrm>
          <a:prstGeom prst="rect">
            <a:avLst/>
          </a:prstGeom>
          <a:noFill/>
          <a:ln>
            <a:noFill/>
          </a:ln>
        </p:spPr>
      </p:pic>
      <p:cxnSp>
        <p:nvCxnSpPr>
          <p:cNvPr id="108" name="Google Shape;108;p19"/>
          <p:cNvCxnSpPr/>
          <p:nvPr/>
        </p:nvCxnSpPr>
        <p:spPr>
          <a:xfrm rot="10800000" flipH="1">
            <a:off x="93525" y="2806600"/>
            <a:ext cx="8802900" cy="20400"/>
          </a:xfrm>
          <a:prstGeom prst="straightConnector1">
            <a:avLst/>
          </a:prstGeom>
          <a:noFill/>
          <a:ln w="114300" cap="flat" cmpd="sng">
            <a:solidFill>
              <a:schemeClr val="dk2"/>
            </a:solidFill>
            <a:prstDash val="solid"/>
            <a:round/>
            <a:headEnd type="none" w="med" len="med"/>
            <a:tailEnd type="none" w="med" len="med"/>
          </a:ln>
        </p:spPr>
      </p:cxnSp>
      <p:pic>
        <p:nvPicPr>
          <p:cNvPr id="109" name="Google Shape;109;p19"/>
          <p:cNvPicPr preferRelativeResize="0"/>
          <p:nvPr/>
        </p:nvPicPr>
        <p:blipFill>
          <a:blip r:embed="rId16">
            <a:alphaModFix/>
          </a:blip>
          <a:stretch>
            <a:fillRect/>
          </a:stretch>
        </p:blipFill>
        <p:spPr>
          <a:xfrm>
            <a:off x="7439100" y="1878177"/>
            <a:ext cx="881200" cy="703161"/>
          </a:xfrm>
          <a:prstGeom prst="rect">
            <a:avLst/>
          </a:prstGeom>
          <a:noFill/>
          <a:ln>
            <a:noFill/>
          </a:ln>
        </p:spPr>
      </p:pic>
      <p:pic>
        <p:nvPicPr>
          <p:cNvPr id="110" name="Google Shape;110;p19"/>
          <p:cNvPicPr preferRelativeResize="0"/>
          <p:nvPr/>
        </p:nvPicPr>
        <p:blipFill>
          <a:blip r:embed="rId17">
            <a:alphaModFix/>
          </a:blip>
          <a:stretch>
            <a:fillRect/>
          </a:stretch>
        </p:blipFill>
        <p:spPr>
          <a:xfrm>
            <a:off x="1327627" y="2903387"/>
            <a:ext cx="1175026" cy="880988"/>
          </a:xfrm>
          <a:prstGeom prst="rect">
            <a:avLst/>
          </a:prstGeom>
          <a:noFill/>
          <a:ln>
            <a:noFill/>
          </a:ln>
        </p:spPr>
      </p:pic>
      <p:cxnSp>
        <p:nvCxnSpPr>
          <p:cNvPr id="111" name="Google Shape;111;p19"/>
          <p:cNvCxnSpPr/>
          <p:nvPr/>
        </p:nvCxnSpPr>
        <p:spPr>
          <a:xfrm flipH="1">
            <a:off x="3824000" y="880300"/>
            <a:ext cx="20400" cy="3740700"/>
          </a:xfrm>
          <a:prstGeom prst="straightConnector1">
            <a:avLst/>
          </a:prstGeom>
          <a:noFill/>
          <a:ln w="114300" cap="flat" cmpd="sng">
            <a:solidFill>
              <a:schemeClr val="dk2"/>
            </a:solidFill>
            <a:prstDash val="solid"/>
            <a:round/>
            <a:headEnd type="none" w="med" len="med"/>
            <a:tailEnd type="none" w="med" len="med"/>
          </a:ln>
        </p:spPr>
      </p:cxnSp>
      <p:sp>
        <p:nvSpPr>
          <p:cNvPr id="112" name="Google Shape;112;p19"/>
          <p:cNvSpPr txBox="1"/>
          <p:nvPr/>
        </p:nvSpPr>
        <p:spPr>
          <a:xfrm>
            <a:off x="3183675" y="859950"/>
            <a:ext cx="1362600" cy="4677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Differentiated</a:t>
            </a:r>
            <a:endParaRPr b="1"/>
          </a:p>
        </p:txBody>
      </p:sp>
      <p:sp>
        <p:nvSpPr>
          <p:cNvPr id="113" name="Google Shape;113;p19"/>
          <p:cNvSpPr txBox="1"/>
          <p:nvPr/>
        </p:nvSpPr>
        <p:spPr>
          <a:xfrm>
            <a:off x="3183675" y="4212750"/>
            <a:ext cx="1452600" cy="4677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Commodity</a:t>
            </a:r>
            <a:endParaRPr b="1"/>
          </a:p>
        </p:txBody>
      </p:sp>
      <p:sp>
        <p:nvSpPr>
          <p:cNvPr id="114" name="Google Shape;114;p19"/>
          <p:cNvSpPr txBox="1"/>
          <p:nvPr/>
        </p:nvSpPr>
        <p:spPr>
          <a:xfrm>
            <a:off x="7755675" y="2612550"/>
            <a:ext cx="1452600" cy="4677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Expensive</a:t>
            </a:r>
            <a:endParaRPr b="1"/>
          </a:p>
        </p:txBody>
      </p:sp>
      <p:sp>
        <p:nvSpPr>
          <p:cNvPr id="115" name="Google Shape;115;p19"/>
          <p:cNvSpPr txBox="1"/>
          <p:nvPr/>
        </p:nvSpPr>
        <p:spPr>
          <a:xfrm>
            <a:off x="-16725" y="2612550"/>
            <a:ext cx="1452600" cy="4677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b="1" dirty="0"/>
              <a:t>Inexpensive</a:t>
            </a:r>
            <a:endParaRPr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Social trends that matter</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1676</Words>
  <Application>Microsoft Office PowerPoint</Application>
  <PresentationFormat>On-screen Show (16:9)</PresentationFormat>
  <Paragraphs>124</Paragraphs>
  <Slides>22</Slides>
  <Notes>21</Notes>
  <HiddenSlides>1</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Simple Light</vt:lpstr>
      <vt:lpstr>Learn how to build a great experiential moment and make money at it</vt:lpstr>
      <vt:lpstr>About us</vt:lpstr>
      <vt:lpstr>Everyone is talking about experiential marketing. In this session, start with your in-store (virtual or brick and mortar) experiential opportunities and learn how to build it with return on investment in mind. Surprise and delight for the consumer doesn’t mean losing money for you the retailer. Learn how to build a great experiential moment and make money at it. </vt:lpstr>
      <vt:lpstr>Online grows every month, but the significance of online still lags Bricks &amp; Mortar</vt:lpstr>
      <vt:lpstr>Relevant Pet Numbers</vt:lpstr>
      <vt:lpstr>The Millennial! A ZuLily Survey – Forbes Oct 18, 2018</vt:lpstr>
      <vt:lpstr>What hasn’t changed? The consumer wants to have great retail moments, regardless of online/in store. </vt:lpstr>
      <vt:lpstr>Not sure if this is true? Let’s look at real life examples</vt:lpstr>
      <vt:lpstr>Social trends that matter</vt:lpstr>
      <vt:lpstr>Pet are people too. Experiential moments headline top growth moments</vt:lpstr>
      <vt:lpstr>Authenticity over advertising</vt:lpstr>
      <vt:lpstr>Online shopping has shifted how the consumer thinks of their shop </vt:lpstr>
      <vt:lpstr>“research online, buy offline” (ROBO) </vt:lpstr>
      <vt:lpstr>Consumer Generated Content (CGC) matters</vt:lpstr>
      <vt:lpstr>Translation from Trends to “Real World” Applications</vt:lpstr>
      <vt:lpstr>Who are you competing with?</vt:lpstr>
      <vt:lpstr>Online vulnerability</vt:lpstr>
      <vt:lpstr>Experiential doesn’t need to be ferris wheel outside your store</vt:lpstr>
      <vt:lpstr>Customers expect your business to listen and respond</vt:lpstr>
      <vt:lpstr>Who are you missing as a partner?</vt:lpstr>
      <vt:lpstr>Building Experiential that means something for retailers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how to build a great experiential moment and make money at it</dc:title>
  <cp:lastModifiedBy>phil chang</cp:lastModifiedBy>
  <cp:revision>9</cp:revision>
  <dcterms:modified xsi:type="dcterms:W3CDTF">2020-02-27T23:22:32Z</dcterms:modified>
</cp:coreProperties>
</file>